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93" r:id="rId2"/>
    <p:sldId id="290" r:id="rId3"/>
    <p:sldId id="265" r:id="rId4"/>
    <p:sldId id="274" r:id="rId5"/>
    <p:sldId id="273" r:id="rId6"/>
    <p:sldId id="275" r:id="rId7"/>
    <p:sldId id="256" r:id="rId8"/>
    <p:sldId id="267" r:id="rId9"/>
    <p:sldId id="272" r:id="rId10"/>
    <p:sldId id="276" r:id="rId11"/>
    <p:sldId id="277" r:id="rId12"/>
    <p:sldId id="278" r:id="rId13"/>
    <p:sldId id="281" r:id="rId14"/>
    <p:sldId id="279" r:id="rId15"/>
    <p:sldId id="280" r:id="rId16"/>
    <p:sldId id="282" r:id="rId17"/>
    <p:sldId id="288" r:id="rId18"/>
    <p:sldId id="287" r:id="rId19"/>
    <p:sldId id="294" r:id="rId20"/>
    <p:sldId id="309" r:id="rId21"/>
    <p:sldId id="262" r:id="rId22"/>
    <p:sldId id="295" r:id="rId23"/>
    <p:sldId id="259" r:id="rId24"/>
    <p:sldId id="268" r:id="rId25"/>
    <p:sldId id="299" r:id="rId26"/>
    <p:sldId id="301" r:id="rId27"/>
    <p:sldId id="297" r:id="rId28"/>
    <p:sldId id="308" r:id="rId29"/>
    <p:sldId id="303" r:id="rId30"/>
    <p:sldId id="298" r:id="rId31"/>
    <p:sldId id="314" r:id="rId32"/>
    <p:sldId id="304" r:id="rId33"/>
    <p:sldId id="302" r:id="rId34"/>
    <p:sldId id="319" r:id="rId35"/>
    <p:sldId id="305" r:id="rId36"/>
    <p:sldId id="310" r:id="rId37"/>
    <p:sldId id="306" r:id="rId38"/>
    <p:sldId id="307" r:id="rId39"/>
    <p:sldId id="311" r:id="rId40"/>
    <p:sldId id="317" r:id="rId41"/>
    <p:sldId id="261" r:id="rId42"/>
    <p:sldId id="263" r:id="rId43"/>
    <p:sldId id="284" r:id="rId44"/>
    <p:sldId id="258" r:id="rId45"/>
    <p:sldId id="260" r:id="rId46"/>
    <p:sldId id="318" r:id="rId47"/>
    <p:sldId id="312" r:id="rId48"/>
    <p:sldId id="313" r:id="rId49"/>
    <p:sldId id="316" r:id="rId50"/>
    <p:sldId id="315" r:id="rId51"/>
    <p:sldId id="271" r:id="rId52"/>
    <p:sldId id="269" r:id="rId53"/>
    <p:sldId id="270" r:id="rId54"/>
    <p:sldId id="264" r:id="rId55"/>
    <p:sldId id="266" r:id="rId5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DF2A1-16FB-43D3-B7A1-49A53CF0C641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F6D7-762D-48B5-8779-A5C51C9CE6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AF6D7-762D-48B5-8779-A5C51C9CE60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98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AF6D7-762D-48B5-8779-A5C51C9CE607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41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142D3-7AC0-49F7-9E25-EAB7C5A65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D98E4F-8C9F-45A5-91C9-3564803AD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4D9C03-1E3B-4C58-88E1-25AC3C38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E105CC-6211-4A27-9A90-A9A63138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B26E11-FCE7-46EC-80F2-2AE2ADFB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4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8D585-9199-47D5-8D7B-97201332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CC7D6B-1C32-4BE5-BD7D-868BE954A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617E28-16C1-4DF6-B3DB-E0A39F75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EC8B00-2753-4FAE-A255-62BDC585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472F68-3672-4CE3-9B14-214D7828B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9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90C747C-4631-49C8-BE33-B79A2AFCA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1D61EE-CE37-4586-90D7-FBEBAC8F6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08A73D-953B-4145-B819-E1D0AB10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B5E2F4-2646-4F0E-864D-3446822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CC5104-10D8-48D8-A522-D607FD6E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73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389EF-C681-437D-A5E0-2A722CB3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3819B-2DD9-4160-BFDD-572F658D7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6E076E-11B7-4855-BF03-C6099508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ED9640-25C3-4FE4-89D3-67BF08DC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90AB1-7EA6-477B-97E3-A27AC75A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0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61496-E00B-4EC0-8DD6-49AB558F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0205C1-453A-4D7E-92D0-A0FA2A3B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8DD5C1-2B2A-4E95-9E2A-5D9F0551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57DF6-4BB9-4350-AD2A-82DBD375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D873B1-3EB7-4ECD-9942-B35377FE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0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053E5-2135-4B11-B92B-8B43750A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8F467A-2ACC-4343-83CD-541B11585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444352-0FFA-4811-B9F2-250F94E43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321146-64EA-49F9-8618-A0873A3E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B0A2CE-C1F2-4266-8015-784DC68F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8DB94D-BE6E-42DA-A7E3-748E2349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46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FF9D9-DD9F-4734-863C-46A0322E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06C341-C43C-4DB7-8400-8F69F145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0A6A4F-A621-4FED-9475-D654DB0A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E9D7C92-30B5-479E-99CA-682C33B7A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98CC4A-6576-4704-A32F-0A4F14375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1DCF71-4119-4771-8B65-07B706DB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5918F8-E7B1-4424-A11B-2DA8B1A6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10DB67-A007-4460-A4CC-F4B44D03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1872C-30D8-449B-B1F1-C1ED2785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422736-9144-4A68-AC1A-CED5C4AF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EF705E-8844-4322-B388-AECD48C0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BABB0D-4035-469A-8527-BC629669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6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1088A0-7DC0-4735-B19E-38E9FE88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9FDB88-5DD2-4E1A-BB7F-3EB926E8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79467A-0D5B-4A9A-8EFD-20E55E67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5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EFF1D-8A79-4699-BEF5-7890A209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B4A387-815A-4D27-B769-6650B8395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8D77C3-7B86-4E21-BBF8-2040936EC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A4E125-021F-43B4-AC29-BDAC24FA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A1305F-9461-455F-8B47-7CB3B7F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93C259-7754-47F6-99AC-B7DBDA15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06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3D29DF-B058-4130-97F8-A32E68F5D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5A8210-13C5-4310-B37A-479A87DEC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77DF48-E128-4B3E-86D1-B8BA6FDF9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AF7381-6108-43A5-9E1C-1649FD94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BE9DA2-603F-438E-91AC-62725354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AB4953-746E-496C-946B-5EF5BDEE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765A467-89D2-416B-8AFD-B55A592B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C92407-FEF2-47E1-8062-536634121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EB002B-150E-48B6-A335-C65B6CB15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730B-53B7-484B-9309-EC3BB8604D9A}" type="datetimeFigureOut">
              <a:rPr lang="it-IT" smtClean="0"/>
              <a:t>11/12/2021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5F8D42-2127-406D-A039-91CD7A53E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3F77C5-5C7B-48DD-9722-487C70B82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76BB9-0C07-444C-B92D-424A16A92C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71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206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0DA5636-5C82-459D-89BB-FF40A4DF8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68" y="235305"/>
            <a:ext cx="8643253" cy="645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53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B0E362-2D5A-4701-A60E-6D7906E5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54799"/>
          </a:xfrm>
          <a:solidFill>
            <a:srgbClr val="92D050"/>
          </a:solidFill>
        </p:spPr>
        <p:txBody>
          <a:bodyPr/>
          <a:lstStyle/>
          <a:p>
            <a:r>
              <a:rPr lang="it-IT" i="1" dirty="0" err="1">
                <a:latin typeface="Cooper Black" panose="0208090404030B020404" pitchFamily="18" charset="0"/>
              </a:rPr>
              <a:t>Yundai</a:t>
            </a:r>
            <a:endParaRPr lang="it-IT" i="1" dirty="0">
              <a:latin typeface="Cooper Black" panose="0208090404030B020404" pitchFamily="18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F9D5676-2E33-4CBD-89B5-2CD5863B8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921" y="883920"/>
            <a:ext cx="6880087" cy="5334000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9622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A1FBC-5E07-432B-8D76-CB3A8D19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86879"/>
          </a:xfrm>
          <a:solidFill>
            <a:srgbClr val="92D050"/>
          </a:solidFill>
        </p:spPr>
        <p:txBody>
          <a:bodyPr/>
          <a:lstStyle/>
          <a:p>
            <a:br>
              <a:rPr lang="it-IT" i="1" dirty="0">
                <a:latin typeface="Cooper Black" panose="0208090404030B020404" pitchFamily="18" charset="0"/>
              </a:rPr>
            </a:br>
            <a:br>
              <a:rPr lang="it-IT" i="1" dirty="0">
                <a:latin typeface="Cooper Black" panose="0208090404030B020404" pitchFamily="18" charset="0"/>
              </a:rPr>
            </a:br>
            <a:br>
              <a:rPr lang="it-IT" i="1" dirty="0">
                <a:latin typeface="Cooper Black" panose="0208090404030B020404" pitchFamily="18" charset="0"/>
              </a:rPr>
            </a:br>
            <a:br>
              <a:rPr lang="it-IT" i="1" dirty="0">
                <a:latin typeface="Cooper Black" panose="0208090404030B020404" pitchFamily="18" charset="0"/>
              </a:rPr>
            </a:br>
            <a:r>
              <a:rPr lang="it-IT" i="1" dirty="0">
                <a:latin typeface="Cooper Black" panose="0208090404030B020404" pitchFamily="18" charset="0"/>
              </a:rPr>
              <a:t>  Bosch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53F0C82-7C35-4D53-B10C-79905690E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68" y="1229359"/>
            <a:ext cx="6700612" cy="5200765"/>
          </a:xfr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1563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3130CA-2FC2-47E4-813C-8E62321D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6399"/>
          </a:xfrm>
          <a:solidFill>
            <a:srgbClr val="92D050"/>
          </a:solidFill>
        </p:spPr>
        <p:txBody>
          <a:bodyPr/>
          <a:lstStyle/>
          <a:p>
            <a:r>
              <a:rPr lang="it-IT" dirty="0"/>
              <a:t> 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     </a:t>
            </a:r>
            <a:r>
              <a:rPr lang="it-IT" i="1" dirty="0">
                <a:latin typeface="Cooper Black" panose="0208090404030B020404" pitchFamily="18" charset="0"/>
              </a:rPr>
              <a:t>Bosch 24 v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DFB63BE-E41A-4EB9-B7C3-033C1E357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66" y="1686560"/>
            <a:ext cx="4420523" cy="4373496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58918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3E73E-3997-4594-A3A8-745AAF2C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r>
              <a:rPr lang="it-IT" dirty="0"/>
              <a:t>   </a:t>
            </a:r>
            <a:r>
              <a:rPr lang="it-IT" i="1" dirty="0">
                <a:latin typeface="Cooper Black" panose="0208090404030B020404" pitchFamily="18" charset="0"/>
              </a:rPr>
              <a:t>Bosch montaggio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BB4B39-074A-497A-BCB5-0B57A7A28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56" y="1412240"/>
            <a:ext cx="5488712" cy="4886959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3065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2223-10F7-491D-849C-95F8ADD8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r>
              <a:rPr lang="it-IT" i="1" dirty="0">
                <a:latin typeface="Cooper Black" panose="0208090404030B020404" pitchFamily="18" charset="0"/>
              </a:rPr>
              <a:t> </a:t>
            </a:r>
            <a:br>
              <a:rPr lang="it-IT" i="1" dirty="0">
                <a:latin typeface="Cooper Black" panose="0208090404030B020404" pitchFamily="18" charset="0"/>
              </a:rPr>
            </a:br>
            <a:br>
              <a:rPr lang="it-IT" i="1" dirty="0">
                <a:latin typeface="Cooper Black" panose="0208090404030B020404" pitchFamily="18" charset="0"/>
              </a:rPr>
            </a:br>
            <a:br>
              <a:rPr lang="it-IT" i="1" dirty="0">
                <a:latin typeface="Cooper Black" panose="0208090404030B020404" pitchFamily="18" charset="0"/>
              </a:rPr>
            </a:br>
            <a:br>
              <a:rPr lang="it-IT" i="1" dirty="0">
                <a:latin typeface="Cooper Black" panose="0208090404030B020404" pitchFamily="18" charset="0"/>
              </a:rPr>
            </a:br>
            <a:r>
              <a:rPr lang="it-IT" i="1" dirty="0">
                <a:latin typeface="Cooper Black" panose="0208090404030B020404" pitchFamily="18" charset="0"/>
              </a:rPr>
              <a:t>   Bmw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23EF9A-8198-406D-963C-D6627FD19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64" y="1136084"/>
            <a:ext cx="6776943" cy="4441756"/>
          </a:xfr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8360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D8D609-ADF2-4EE2-91CE-B250D3B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92D050"/>
          </a:solidFill>
        </p:spPr>
        <p:txBody>
          <a:bodyPr/>
          <a:lstStyle/>
          <a:p>
            <a:r>
              <a:rPr lang="it-IT" dirty="0"/>
              <a:t>         </a:t>
            </a:r>
            <a:br>
              <a:rPr lang="it-IT" dirty="0"/>
            </a:br>
            <a:br>
              <a:rPr lang="it-IT" dirty="0"/>
            </a:br>
            <a:br>
              <a:rPr lang="it-IT" i="1" dirty="0">
                <a:latin typeface="Cooper Black" panose="0208090404030B020404" pitchFamily="18" charset="0"/>
              </a:rPr>
            </a:br>
            <a:r>
              <a:rPr lang="it-IT" i="1" dirty="0">
                <a:latin typeface="Cooper Black" panose="0208090404030B020404" pitchFamily="18" charset="0"/>
              </a:rPr>
              <a:t>       Rolls Royce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FCDB39-2124-4EE0-ADC3-A86470CF5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0" y="1402080"/>
            <a:ext cx="4964519" cy="4971794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8451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1D441-6095-45F9-9AD4-D63E9B77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86879"/>
          </a:xfrm>
          <a:solidFill>
            <a:srgbClr val="92D050"/>
          </a:solidFill>
        </p:spPr>
        <p:txBody>
          <a:bodyPr/>
          <a:lstStyle/>
          <a:p>
            <a:r>
              <a:rPr lang="it-IT" dirty="0"/>
              <a:t>       </a:t>
            </a:r>
            <a:r>
              <a:rPr lang="it-IT" i="1" dirty="0">
                <a:latin typeface="Cooper Black" panose="0208090404030B020404" pitchFamily="18" charset="0"/>
              </a:rPr>
              <a:t>Aereo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73853C7-2180-4C4F-8A47-10E02C4E3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6" y="2072640"/>
            <a:ext cx="7009713" cy="4335390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671323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F13B9C-C8DC-40E3-B4DB-B2BBF22D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86879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   </a:t>
            </a:r>
            <a:r>
              <a:rPr lang="it-IT" sz="4000" i="1" dirty="0">
                <a:latin typeface="Cooper Black" panose="0208090404030B020404" pitchFamily="18" charset="0"/>
              </a:rPr>
              <a:t>Container FC</a:t>
            </a:r>
            <a:br>
              <a:rPr lang="it-IT" sz="4000" i="1" dirty="0">
                <a:latin typeface="Cooper Black" panose="0208090404030B020404" pitchFamily="18" charset="0"/>
              </a:rPr>
            </a:br>
            <a:r>
              <a:rPr lang="it-IT" sz="4000" i="1" dirty="0">
                <a:latin typeface="Cooper Black" panose="0208090404030B020404" pitchFamily="18" charset="0"/>
              </a:rPr>
              <a:t>      in spedizione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274056-479A-45B6-B882-42733DD6A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24" y="1778000"/>
            <a:ext cx="6946875" cy="4552563"/>
          </a:xfr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8190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A6641C-B8AE-4A8C-894E-7F205E37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rgbClr val="0070C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387E023-FA25-449B-90DA-474A4E9DB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3" y="2099388"/>
            <a:ext cx="10720382" cy="3797559"/>
          </a:xfrm>
        </p:spPr>
      </p:pic>
    </p:spTree>
    <p:extLst>
      <p:ext uri="{BB962C8B-B14F-4D97-AF65-F5344CB8AC3E}">
        <p14:creationId xmlns:p14="http://schemas.microsoft.com/office/powerpoint/2010/main" val="2243732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30399-0DBD-4BAC-B7CE-7B0F5CF0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6090BE-2469-449A-8552-BA1B7DD7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0" lvl="6" indent="0">
              <a:buNone/>
            </a:pPr>
            <a:endParaRPr lang="it-IT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0" lvl="5" indent="0">
              <a:buNone/>
            </a:pPr>
            <a:r>
              <a:rPr lang="it-IT" sz="54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Rete di distribuzione</a:t>
            </a:r>
            <a:r>
              <a:rPr lang="it-IT" sz="5400" i="1" dirty="0"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 </a:t>
            </a:r>
          </a:p>
          <a:p>
            <a:pPr marL="2743200" lvl="6" indent="0">
              <a:buNone/>
            </a:pPr>
            <a:endParaRPr lang="it-IT" sz="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43200" lvl="6" indent="0">
              <a:buNone/>
            </a:pPr>
            <a:r>
              <a:rPr lang="it-IT" sz="32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Francia</a:t>
            </a:r>
            <a:r>
              <a:rPr lang="it-IT" sz="3200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100 punti vendita, </a:t>
            </a:r>
          </a:p>
          <a:p>
            <a:pPr marL="2743200" lvl="6" indent="0">
              <a:buNone/>
            </a:pPr>
            <a:r>
              <a:rPr lang="it-IT" sz="32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Germania</a:t>
            </a:r>
            <a:r>
              <a:rPr lang="it-IT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87</a:t>
            </a:r>
          </a:p>
          <a:p>
            <a:pPr marL="2743200" lvl="6" indent="0">
              <a:buNone/>
            </a:pPr>
            <a:r>
              <a:rPr lang="it-IT" sz="32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Gran Bretagna</a:t>
            </a:r>
            <a:r>
              <a:rPr lang="it-IT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 </a:t>
            </a:r>
          </a:p>
          <a:p>
            <a:pPr marL="2743200" lvl="6" indent="0">
              <a:buNone/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3.700 in Europa nel 2025  </a:t>
            </a:r>
          </a:p>
          <a:p>
            <a:pPr marL="2743200" lvl="6" indent="0">
              <a:buNone/>
            </a:pPr>
            <a:r>
              <a:rPr lang="it-IT" sz="32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Giappone</a:t>
            </a:r>
            <a:r>
              <a:rPr lang="it-IT" sz="3200" dirty="0">
                <a:effectLst/>
                <a:highlight>
                  <a:srgbClr val="80808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127 con piano a 900 </a:t>
            </a:r>
          </a:p>
          <a:p>
            <a:pPr marL="2743200" lvl="6" indent="0">
              <a:buNone/>
            </a:pPr>
            <a:r>
              <a:rPr lang="it-IT" sz="3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Italia</a:t>
            </a:r>
            <a:endParaRPr lang="it-IT" sz="24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00400" lvl="7" indent="0">
              <a:buNone/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Lombardia 1, Sicilia 1, Lazio 1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(chiusi al pubblico, solo autobus), </a:t>
            </a:r>
          </a:p>
          <a:p>
            <a:pPr marL="3200400" lvl="7" indent="0">
              <a:buNone/>
            </a:pP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Toscana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Emilia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(chiusi al pubblico),  </a:t>
            </a:r>
            <a:r>
              <a:rPr lang="it-IT" sz="24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Bolzano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aperto con  </a:t>
            </a:r>
            <a:endParaRPr lang="it-IT" sz="2400" dirty="0"/>
          </a:p>
          <a:p>
            <a:pPr marL="3200400" lvl="7" indent="0">
              <a:buNone/>
            </a:pP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autovetture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FCEV gestite dal Comune</a:t>
            </a:r>
          </a:p>
          <a:p>
            <a:pPr marL="3200400" lvl="7" indent="0">
              <a:buNone/>
            </a:pP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autobus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celle a combustibile  </a:t>
            </a:r>
          </a:p>
          <a:p>
            <a:pPr marL="3200400" lvl="7" indent="0">
              <a:buNone/>
            </a:pP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2   auto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della polizia</a:t>
            </a:r>
          </a:p>
          <a:p>
            <a:pPr marL="3200400" lvl="7" indent="0">
              <a:buNone/>
            </a:pP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stazione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H₂ per il pubblico, fornisce 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al giorno 400 kg H₂ </a:t>
            </a: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00400" lvl="7" indent="0"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rinnovabile al 100%,  prodotto da energia</a:t>
            </a: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idroelettrica locale. </a:t>
            </a:r>
          </a:p>
          <a:p>
            <a:pPr marL="2743200" lvl="6" indent="0">
              <a:buNone/>
            </a:pP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17A11B-C47E-4AF6-BDE7-7DA7631B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" y="-1"/>
            <a:ext cx="12283440" cy="685800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t-IT" dirty="0"/>
              <a:t>L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   </a:t>
            </a:r>
            <a:br>
              <a:rPr lang="it-IT" dirty="0"/>
            </a:br>
            <a:r>
              <a:rPr lang="it-IT" dirty="0"/>
              <a:t>                    </a:t>
            </a:r>
            <a:r>
              <a:rPr lang="it-IT" sz="5400" i="1" dirty="0">
                <a:solidFill>
                  <a:srgbClr val="FFFF00"/>
                </a:solidFill>
                <a:latin typeface="Cooper Black" panose="0208090404030B020404" pitchFamily="18" charset="0"/>
              </a:rPr>
              <a:t>10 dicembre 2021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F60658D-14C6-413C-9852-043437024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" y="1051188"/>
            <a:ext cx="10498141" cy="3957692"/>
          </a:xfrm>
          <a:solidFill>
            <a:srgbClr val="FFFF00"/>
          </a:solidFill>
          <a:ln w="57150">
            <a:solidFill>
              <a:srgbClr val="00B0F0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6978CD-01F3-455F-8FB7-74358BCA7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18" y="1281166"/>
            <a:ext cx="4643122" cy="4746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E7DA1F-04A5-40BC-A176-0FA66B3CD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475" y="2672080"/>
            <a:ext cx="1479690" cy="273303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D2D616-0B76-4C6D-8E77-A3AD82F97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18" y="4795519"/>
            <a:ext cx="4643122" cy="36017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EA89558-2AE9-498E-AB81-31337AB15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71" y="243177"/>
            <a:ext cx="627690" cy="56483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2B7378E-53E8-40CA-B973-193D44A6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98" y="445573"/>
            <a:ext cx="1144898" cy="7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7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E7909A-F643-4488-ACA1-D5D8EEE0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0FC5A7-8903-4275-A0FC-9CB6474A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                                     </a:t>
            </a:r>
            <a:r>
              <a:rPr lang="it-IT" sz="4400" b="1" dirty="0">
                <a:solidFill>
                  <a:srgbClr val="00206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Rischi di diffusione dei </a:t>
            </a:r>
          </a:p>
          <a:p>
            <a:pPr marL="0" indent="0">
              <a:buNone/>
            </a:pPr>
            <a:r>
              <a:rPr lang="it-IT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it-IT" sz="4400" b="1" dirty="0">
                <a:solidFill>
                  <a:srgbClr val="00206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veicoli a </a:t>
            </a:r>
            <a:r>
              <a:rPr lang="it-IT" sz="4400" b="1" dirty="0">
                <a:solidFill>
                  <a:srgbClr val="002060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 in Italia</a:t>
            </a:r>
            <a:endParaRPr lang="it-IT" sz="4400" b="1" dirty="0">
              <a:solidFill>
                <a:srgbClr val="002060"/>
              </a:solidFill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pPr marL="0" indent="0" algn="ctr">
              <a:buNone/>
            </a:pPr>
            <a:r>
              <a:rPr lang="it-IT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rincipale ostacolo alla penetrazione di veicoli a H</a:t>
            </a:r>
            <a:r>
              <a:rPr lang="it-IT" sz="4000" dirty="0"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₂</a:t>
            </a:r>
            <a:endParaRPr lang="it-IT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(veicoli elettrici a celle a combustibile, FCEV) </a:t>
            </a:r>
          </a:p>
          <a:p>
            <a:pPr marL="0" indent="0" algn="ctr">
              <a:buNone/>
            </a:pPr>
            <a:r>
              <a:rPr lang="it-IT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ancanza di riconoscimento </a:t>
            </a:r>
          </a:p>
          <a:p>
            <a:pPr marL="0" indent="0" algn="ctr">
              <a:buNone/>
            </a:pPr>
            <a:r>
              <a:rPr lang="it-IT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questa classe di veicoli</a:t>
            </a:r>
            <a:endParaRPr lang="it-IT" sz="6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639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206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62A15B3-4F40-42F4-8A83-624AC5AAF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80" y="233033"/>
            <a:ext cx="6380480" cy="6391934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75593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6C432-A4DF-43DF-9F06-3EC7FE72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52D51-8A82-481A-B46C-671EE5CA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79268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</a:t>
            </a:r>
          </a:p>
          <a:p>
            <a:pPr marL="0" indent="0">
              <a:buNone/>
            </a:pPr>
            <a:r>
              <a:rPr lang="it-IT" dirty="0"/>
              <a:t>                           </a:t>
            </a:r>
            <a:r>
              <a:rPr lang="it-IT" sz="4800" i="1" dirty="0">
                <a:solidFill>
                  <a:srgbClr val="C00000"/>
                </a:solidFill>
                <a:latin typeface="Cooper Black" panose="0208090404030B020404" pitchFamily="18" charset="0"/>
              </a:rPr>
              <a:t>Autonomia, ricarica, prezzo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/>
              <a:t>                 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Una Toyota con 2 bombole da </a:t>
            </a: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142 l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itri capacità 6kg di H₂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fornisce </a:t>
            </a:r>
            <a:r>
              <a:rPr lang="it-IT" sz="3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200 Kwh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energia e </a:t>
            </a:r>
            <a:r>
              <a:rPr lang="it-IT" sz="3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600 km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elevata </a:t>
            </a:r>
            <a:r>
              <a:rPr lang="it-IT" sz="3000" b="1" dirty="0"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autonomia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</a:p>
          <a:p>
            <a:pPr marL="0" indent="0">
              <a:buNone/>
            </a:pP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Renault, 42% mercato elettrico francese, crea la </a:t>
            </a:r>
            <a:r>
              <a:rPr lang="it-IT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combine </a:t>
            </a:r>
            <a:r>
              <a:rPr lang="it-IT" sz="3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eletttrico</a:t>
            </a:r>
            <a:r>
              <a:rPr lang="it-IT" sz="3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-idrogeno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e velocità di </a:t>
            </a:r>
            <a:r>
              <a:rPr lang="it-IT" sz="3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ricarica</a:t>
            </a: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5-10 minuti.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kg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H₂ ≈ 50Kwh</a:t>
            </a:r>
            <a:endParaRPr lang="it-IT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WW, Mercedes, Honda, Hyundai attivissime sul mercato.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  <a:r>
              <a:rPr lang="it-IT" sz="3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Prezzi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€34- 69.000. Toyota garanzia </a:t>
            </a:r>
            <a:r>
              <a:rPr lang="it-IT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cell</a:t>
            </a:r>
            <a:r>
              <a:rPr lang="it-IT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30 anni.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 €43.200, il furgone Renault Kangoo batteria inclusa.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Iva, incentivi statali e bonus esclusi.</a:t>
            </a:r>
            <a:endParaRPr lang="it-IT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Times New Roman" panose="02020603050405020304" pitchFamily="18" charset="0"/>
              </a:rPr>
              <a:t>         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04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A6F1F3-47C3-4F91-A655-B7985FA6C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0"/>
            <a:ext cx="91832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943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3B6C9-1274-4397-A7B8-D940934C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CE09A-813D-4269-A449-8C16FD11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</a:t>
            </a:r>
          </a:p>
          <a:p>
            <a:pPr marL="0" indent="0">
              <a:buNone/>
            </a:pPr>
            <a:r>
              <a:rPr lang="it-IT" sz="7200" i="1" dirty="0"/>
              <a:t>              </a:t>
            </a:r>
            <a:r>
              <a:rPr lang="it-IT" sz="72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it-IT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L’ IDROGENO </a:t>
            </a:r>
          </a:p>
          <a:p>
            <a:pPr marL="0" indent="0">
              <a:buNone/>
            </a:pPr>
            <a:r>
              <a:rPr lang="it-IT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                 VERDE </a:t>
            </a:r>
          </a:p>
        </p:txBody>
      </p:sp>
    </p:spTree>
    <p:extLst>
      <p:ext uri="{BB962C8B-B14F-4D97-AF65-F5344CB8AC3E}">
        <p14:creationId xmlns:p14="http://schemas.microsoft.com/office/powerpoint/2010/main" val="2794958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5E571-2356-4C2A-9F9D-0F3552B93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2E9747-CF00-480E-9919-D09723C71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1120"/>
            <a:ext cx="12192000" cy="692912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</a:t>
            </a:r>
          </a:p>
          <a:p>
            <a:pPr marL="0" indent="0" algn="ctr">
              <a:buNone/>
            </a:pPr>
            <a:endParaRPr lang="it-IT" sz="18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it-IT" sz="4400" b="1" i="1" dirty="0">
                <a:effectLst/>
                <a:highlight>
                  <a:srgbClr val="FFFF00"/>
                </a:highlight>
                <a:latin typeface="Cooper Black" panose="0208090404030B020404" pitchFamily="18" charset="0"/>
                <a:ea typeface="Calibri" panose="020F0502020204030204" pitchFamily="34" charset="0"/>
              </a:rPr>
              <a:t>Che cos’è l’H₂</a:t>
            </a:r>
          </a:p>
          <a:p>
            <a:pPr algn="ctr"/>
            <a:endParaRPr lang="it-IT" sz="1800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sz="1800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H₂ è l’elemento più diffuso nell’Universo, </a:t>
            </a:r>
          </a:p>
          <a:p>
            <a:pPr marL="0" indent="0" algn="ctr">
              <a:buNone/>
            </a:pPr>
            <a:r>
              <a:rPr lang="it-IT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circa 75% della materia è costituita da H₂. </a:t>
            </a:r>
          </a:p>
          <a:p>
            <a:pPr marL="0" indent="0" algn="ctr">
              <a:buNone/>
            </a:pPr>
            <a:r>
              <a:rPr lang="it-IT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Sulla Terra H₂ </a:t>
            </a:r>
            <a:r>
              <a:rPr lang="it-IT" b="1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isolato è praticamente inesistente</a:t>
            </a:r>
          </a:p>
          <a:p>
            <a:pPr marL="0" indent="0" algn="ctr">
              <a:buNone/>
            </a:pPr>
            <a:endParaRPr lang="it-IT" b="1" dirty="0"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Nel mondo 115 Mt usati nell’industria chimica per produrre </a:t>
            </a:r>
          </a:p>
          <a:p>
            <a:pPr marL="0" indent="0" algn="ctr">
              <a:buNone/>
            </a:pPr>
            <a:r>
              <a:rPr lang="it-IT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ammoniaca, metanolo, fertilizzanti, per raffinare di petrolio, </a:t>
            </a:r>
          </a:p>
          <a:p>
            <a:pPr marL="0" indent="0" algn="ctr">
              <a:buNone/>
            </a:pPr>
            <a:r>
              <a:rPr lang="it-IT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in metallurgia sostituto del carbone per la produzione di acciaio,</a:t>
            </a:r>
            <a:r>
              <a:rPr lang="it-IT" dirty="0">
                <a:solidFill>
                  <a:srgbClr val="0A0A0A"/>
                </a:solidFill>
                <a:effectLst/>
                <a:latin typeface="SolferinoText-Regular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A0A0A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per </a:t>
            </a:r>
            <a:r>
              <a:rPr lang="it-IT" b="1" dirty="0">
                <a:solidFill>
                  <a:srgbClr val="0A0A0A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produzione di energia elettrica</a:t>
            </a:r>
            <a:endParaRPr lang="it-IT" b="1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34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FF6C9-121E-4400-B269-0675961E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B0012-38F6-4766-A801-C887526D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it-IT" sz="4400" b="1" i="1" dirty="0">
                <a:effectLst/>
                <a:highlight>
                  <a:srgbClr val="00FFFF"/>
                </a:highlight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 si produce l’</a:t>
            </a:r>
            <a:r>
              <a:rPr lang="it-IT" sz="4400" b="1" i="1" dirty="0">
                <a:effectLst/>
                <a:highlight>
                  <a:srgbClr val="00FFFF"/>
                </a:highlight>
                <a:latin typeface="Cooper Black" panose="0208090404030B020404" pitchFamily="18" charset="0"/>
                <a:ea typeface="Calibri" panose="020F0502020204030204" pitchFamily="34" charset="0"/>
              </a:rPr>
              <a:t> H₂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4400" b="1" i="1" dirty="0">
              <a:effectLst/>
              <a:highlight>
                <a:srgbClr val="FFFF00"/>
              </a:highlight>
              <a:latin typeface="Cooper Black" panose="0208090404030B020404" pitchFamily="18" charset="0"/>
              <a:ea typeface="Calibri" panose="020F05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 </a:t>
            </a:r>
            <a:r>
              <a:rPr lang="it-IT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marrone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96 % dell’H₂ derivato dal metano.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 </a:t>
            </a:r>
            <a:r>
              <a:rPr lang="it-IT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grigio</a:t>
            </a:r>
            <a:r>
              <a:rPr lang="it-IT" sz="2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fossile da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metano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carbone, senza eliminare CO₂ emessa in grande quantità</a:t>
            </a:r>
          </a:p>
          <a:p>
            <a:pPr marL="914400" lvl="2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in entrambi i processi.</a:t>
            </a:r>
            <a:r>
              <a:rPr lang="it-IT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kg di H₂ richiede 3,5 kg di metano con 9,5 kg di CO₂.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 </a:t>
            </a:r>
            <a:r>
              <a:rPr lang="it-IT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</a:t>
            </a:r>
            <a:r>
              <a:rPr lang="it-IT" sz="2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basso tenore di C, derivato dal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metano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CO₂ emessa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immagazzinata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914400" lvl="2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 sottosuolo  a 2.500 m di profondità, più pulito e con emissioni inferiori.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 </a:t>
            </a:r>
            <a:r>
              <a:rPr lang="it-IT" sz="26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 solare e eolico, energie rinnovabili.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 </a:t>
            </a:r>
            <a:r>
              <a:rPr lang="it-IT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viola</a:t>
            </a:r>
            <a:r>
              <a:rPr lang="it-IT" sz="2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ottenuto dall’energia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nucleare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 </a:t>
            </a:r>
            <a:r>
              <a:rPr lang="it-IT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giallo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sfrutta l'energia prelevata dalla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rete elettrica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it-I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H₂ </a:t>
            </a:r>
            <a:r>
              <a:rPr lang="it-IT" sz="2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turchese</a:t>
            </a:r>
            <a:r>
              <a:rPr lang="it-IT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con processo di </a:t>
            </a:r>
            <a:r>
              <a:rPr lang="it-IT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pirolisi</a:t>
            </a:r>
            <a:r>
              <a:rPr lang="it-IT" sz="26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559657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B64181-F76E-4AC2-9BD8-9057A615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63120" cy="6857999"/>
          </a:xfrm>
          <a:solidFill>
            <a:srgbClr val="92D05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9F415-5A8D-4C37-81CE-D1CD80EC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63120" cy="68579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8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400" b="1" i="1" dirty="0">
                <a:effectLst/>
                <a:highlight>
                  <a:srgbClr val="FFFF00"/>
                </a:highlight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Quanto costa l’H₂ verde</a:t>
            </a:r>
            <a:r>
              <a:rPr lang="it-IT" sz="44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Dipende dalla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fuel</a:t>
            </a:r>
            <a:r>
              <a:rPr lang="it-IT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dal costo dell’energia rinnovabile usata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impianto a </a:t>
            </a:r>
            <a:r>
              <a:rPr lang="it-IT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energia solare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H₂ verde €6 – 8,7, 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€3,7 – 5,9,  nel </a:t>
            </a: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2050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€2,1 – 4,4.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parco eolico</a:t>
            </a:r>
            <a:r>
              <a:rPr lang="it-IT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(Mare del Nord): € 4 – 5,2  </a:t>
            </a: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nel </a:t>
            </a: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€ 3 – 3,9.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Oggi il principale ostacolo alla penetrazione di veicoli a idrogeno (veicoli elettrici a celle a combustibile, FCEV) è la mancanza di riconoscimento di questa classe di veicoli</a:t>
            </a:r>
            <a:endParaRPr lang="it-IT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69875" algn="just"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36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43F1D8-0AE3-4F6C-B6E0-28741497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6C6B14-C719-4C94-A02E-96DDEBAB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dirty="0"/>
              <a:t>                                             </a:t>
            </a:r>
          </a:p>
          <a:p>
            <a:pPr marL="0" indent="0">
              <a:buNone/>
            </a:pPr>
            <a:endParaRPr lang="it-IT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                    </a:t>
            </a:r>
            <a:r>
              <a:rPr lang="it-IT" sz="4400" b="1" i="1" dirty="0">
                <a:latin typeface="Cooper Black" panose="0208090404030B020404" pitchFamily="18" charset="0"/>
                <a:cs typeface="Times New Roman" panose="02020603050405020304" pitchFamily="18" charset="0"/>
              </a:rPr>
              <a:t>Quanto </a:t>
            </a:r>
            <a:r>
              <a:rPr lang="it-IT" sz="44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 si produce in Italia</a:t>
            </a:r>
          </a:p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Mt /anno, per il 95% prodotti dal </a:t>
            </a:r>
            <a:r>
              <a:rPr lang="it-IT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metano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it-IT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vapore d'acqua, efficienza energetica 80% 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it-IT" sz="280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9 kg di CO₂ per ogni kg di H₂ ottenuto. </a:t>
            </a:r>
            <a:endParaRPr lang="it-IT" dirty="0">
              <a:highlight>
                <a:srgbClr val="FF00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it-IT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asso di crescita produzione H₂ = 10% anno</a:t>
            </a:r>
            <a:r>
              <a:rPr lang="it-IT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7465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4C7D49-DE80-46E3-B337-BB7FE57F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0A2EDE-15D6-42D0-A2EF-2263A686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it-IT" sz="4000" b="1" i="1" dirty="0">
                <a:solidFill>
                  <a:srgbClr val="FFFF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4000" b="1" i="1" dirty="0">
                <a:solidFill>
                  <a:srgbClr val="FFFF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politica energetica </a:t>
            </a:r>
            <a:r>
              <a:rPr lang="it-IT" sz="4000" i="1" dirty="0">
                <a:solidFill>
                  <a:srgbClr val="FFFF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nazionale </a:t>
            </a:r>
          </a:p>
          <a:p>
            <a:pPr marL="0" indent="0">
              <a:buNone/>
            </a:pPr>
            <a:r>
              <a:rPr lang="it-IT" sz="4000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it-IT" sz="4000" i="1" dirty="0">
                <a:solidFill>
                  <a:srgbClr val="FFFF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l’H</a:t>
            </a:r>
            <a:r>
              <a:rPr lang="it-IT" sz="4000" b="1" i="1" dirty="0">
                <a:solidFill>
                  <a:srgbClr val="FFFF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₂ verde</a:t>
            </a:r>
            <a:endParaRPr lang="it-IT" sz="4000" b="1" i="1" dirty="0">
              <a:solidFill>
                <a:srgbClr val="FFFF00"/>
              </a:solidFill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b="1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>
              <a:buFont typeface="Wingdings" panose="05000000000000000000" pitchFamily="2" charset="2"/>
              <a:buChar char="q"/>
            </a:pPr>
            <a:r>
              <a:rPr lang="it-IT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Produzione,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it-IT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Distribuzione, stoccaggio,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it-IT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Obiettivi UE, </a:t>
            </a:r>
          </a:p>
          <a:p>
            <a:pPr lvl="5">
              <a:buFont typeface="Wingdings" panose="05000000000000000000" pitchFamily="2" charset="2"/>
              <a:buChar char="q"/>
            </a:pPr>
            <a:r>
              <a:rPr lang="it-IT" sz="4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Situazione in Europa</a:t>
            </a:r>
            <a:r>
              <a:rPr lang="it-IT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376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03B6C9-1274-4397-A7B8-D940934C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ECE09A-813D-4269-A449-8C16FD11A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</a:t>
            </a:r>
          </a:p>
          <a:p>
            <a:pPr marL="0" indent="0">
              <a:buNone/>
            </a:pPr>
            <a:r>
              <a:rPr lang="it-IT" sz="7200" i="1" dirty="0"/>
              <a:t>         </a:t>
            </a:r>
            <a:r>
              <a:rPr lang="it-IT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L’ AUTOMOBILE </a:t>
            </a:r>
          </a:p>
          <a:p>
            <a:pPr marL="0" indent="0">
              <a:buNone/>
            </a:pPr>
            <a:r>
              <a:rPr lang="it-IT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                        A        </a:t>
            </a:r>
          </a:p>
          <a:p>
            <a:pPr marL="0" indent="0">
              <a:buNone/>
            </a:pPr>
            <a:r>
              <a:rPr lang="it-IT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             IDROGENO </a:t>
            </a:r>
          </a:p>
          <a:p>
            <a:pPr marL="0" indent="0">
              <a:buNone/>
            </a:pPr>
            <a:r>
              <a:rPr lang="it-IT" sz="8800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6763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5FF6C9-121E-4400-B269-0675961E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B0012-38F6-4766-A801-C887526DF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000" b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sz="40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politica energetica nazionale</a:t>
            </a:r>
            <a:r>
              <a:rPr lang="it-IT" sz="4000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000" b="1" i="1" dirty="0"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Nel 2050 l’H₂ rappresenterà il 18% del consumo energetico mondiale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it-IT" sz="2400" b="1" dirty="0">
                <a:highlight>
                  <a:srgbClr val="00FFFF"/>
                </a:highlight>
                <a:latin typeface="Times New Roman" panose="02020603050405020304" pitchFamily="18" charset="0"/>
              </a:rPr>
              <a:t>L’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H₂2</a:t>
            </a:r>
            <a:r>
              <a:rPr lang="it-IT" sz="2400" b="1" dirty="0">
                <a:highlight>
                  <a:srgbClr val="00FFFF"/>
                </a:highlight>
                <a:latin typeface="Times New Roman" panose="02020603050405020304" pitchFamily="18" charset="0"/>
              </a:rPr>
              <a:t> in Europa e in Italia 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400 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stazioni di  rifornimento multi-uso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H₂ sono previste in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Germania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 il 2023, 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900 in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Giappone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per il 2030 (il trasporto alle olimpiadi di Tokyo del 2020 è stato alimentato a H₂). 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Francia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il Plan </a:t>
            </a:r>
            <a:r>
              <a:rPr lang="it-IT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Hydrogéne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nazionale propone l’H₂ come soluzione-chiave nella transizione energetica del Paese,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Cina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annuncia la produzione di oltre 200 autobus a H₂ all’anno per il 2025</a:t>
            </a:r>
          </a:p>
          <a:p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gli Usa flotte di veicoli industriali alimentate a H₂ e  piani di sviluppo della relativa infrastruttura.</a:t>
            </a:r>
          </a:p>
          <a:p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autobus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fuel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cell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Londra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Amburgo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Svizzera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Norvegia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acquistano di 1.000 camion per il trasporto al dettaglio, operativi entro il 2023. </a:t>
            </a:r>
          </a:p>
          <a:p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it-IT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treni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particolarmente adatti alla propulsione a H₂, con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Germania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che ha attivi 2 dei 14 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treni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H₂ da settembre 2018 in Bassa Sassonia. Obiettivo: sostituire le </a:t>
            </a: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locomotive diesel su linee non elettrificate.</a:t>
            </a:r>
          </a:p>
        </p:txBody>
      </p:sp>
    </p:spTree>
    <p:extLst>
      <p:ext uri="{BB962C8B-B14F-4D97-AF65-F5344CB8AC3E}">
        <p14:creationId xmlns:p14="http://schemas.microsoft.com/office/powerpoint/2010/main" val="778167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A0FB1-BAB6-4425-8045-474BBC02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73280" cy="685799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B6C631-CB65-472C-9A57-FB35CB34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27328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Elevato potenziale nel trasporto </a:t>
            </a:r>
            <a:r>
              <a:rPr lang="it-IT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navale</a:t>
            </a:r>
            <a:r>
              <a:rPr lang="it-IT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esiste per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it-IT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ridurre l'inquinamento soprattutto nei porti e sulle vie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it-IT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navigabili interne e la capacità di trattamento, stoccaggio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it-IT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e </a:t>
            </a:r>
            <a:r>
              <a:rPr lang="it-IT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distribuzione di combustibile negli ambienti portuali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L’esempio del </a:t>
            </a: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vaporetto</a:t>
            </a:r>
            <a:r>
              <a:rPr lang="it-IT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Hepic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destinato al trasporto di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massimo di 25 passeggeri attraverso i canali di </a:t>
            </a:r>
            <a:r>
              <a:rPr lang="it-IT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Venezia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causa</a:t>
            </a:r>
          </a:p>
          <a:p>
            <a:pPr marL="0" indent="0">
              <a:buNone/>
            </a:pPr>
            <a:r>
              <a:rPr lang="it-IT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it-IT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grave divario nelle norme internazionali per trasporti a H₂.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318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59495-2A62-44C8-AF94-8A936079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5943E7-AF3D-415B-90A7-CCAA016E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   </a:t>
            </a:r>
          </a:p>
          <a:p>
            <a:pPr marL="0" indent="0" algn="ctr">
              <a:buNone/>
            </a:pPr>
            <a:r>
              <a:rPr lang="it-IT" sz="4000" b="1" i="1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mondo si muove verso e con l’H₂</a:t>
            </a:r>
            <a:endParaRPr lang="it-IT" sz="4000" b="1" i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it-IT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Settembre 2018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Linz, Austria al Consiglio Europeo, 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proposta, approvata e sottoscritta da diversi Stati Membri, tra cui l’Italia 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Hydrogen</a:t>
            </a:r>
            <a:r>
              <a:rPr lang="it-IT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documento politico a sostegno dello sviluppo di </a:t>
            </a:r>
          </a:p>
          <a:p>
            <a:pPr marL="0" indent="0" algn="ctr">
              <a:buNone/>
            </a:pPr>
            <a:r>
              <a:rPr lang="it-IT" sz="5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 sostenibile</a:t>
            </a:r>
            <a:endParaRPr lang="it-IT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</a:t>
            </a:r>
            <a:r>
              <a:rPr lang="it-IT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ricerca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nella produzione e nell’ impiego, nella qualità </a:t>
            </a:r>
          </a:p>
          <a:p>
            <a:pPr marL="0" indent="0" algn="ctr"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in una tecnologia orientata al futuro.</a:t>
            </a:r>
          </a:p>
          <a:p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it-IT" sz="4000" i="1" dirty="0">
                <a:solidFill>
                  <a:schemeClr val="bg1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mondo del gas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9107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A02D5-1BAC-4E3C-820C-6C257CFF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D44E12-84D8-4E8C-99D7-988DCA5B9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endParaRPr lang="it-IT" dirty="0"/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000" b="1" i="1" dirty="0"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it-IT" sz="4000" b="1" i="1" dirty="0">
                <a:solidFill>
                  <a:srgbClr val="00B0F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Processo di autorizzazione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costruire e gestire in Italia un impianto di produzione/distribuzione di H₂</a:t>
            </a: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opera ufficialmente su base uniforme, con omologazione: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2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3300" lvl="7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Comando</a:t>
            </a:r>
            <a:r>
              <a:rPr lang="it-IT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Vigili del Fuoco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3300" lvl="7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Comitato Tecnico Regionale (</a:t>
            </a:r>
            <a:r>
              <a:rPr lang="it-IT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CTR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3300" lvl="7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Agenzia Regionale Protezione Ambiente (</a:t>
            </a:r>
            <a:r>
              <a:rPr lang="it-IT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ARPA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3300" lvl="7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Autorità Locale per la Sicurezza (</a:t>
            </a:r>
            <a:r>
              <a:rPr lang="it-IT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3300" lvl="7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Autorità Nazionale di Regolamentazione (</a:t>
            </a:r>
            <a:r>
              <a:rPr lang="it-IT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NRA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it-I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43300" lvl="7" indent="-342900">
              <a:lnSpc>
                <a:spcPct val="107000"/>
              </a:lnSpc>
              <a:buFont typeface="+mj-lt"/>
              <a:buAutoNum type="arabicPeriod"/>
            </a:pP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Agenzia Coop. Regolatori Naz. Energia (</a:t>
            </a:r>
            <a:r>
              <a:rPr lang="it-IT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ACER</a:t>
            </a:r>
            <a:r>
              <a:rPr lang="it-IT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endParaRPr lang="it-IT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7" indent="0">
              <a:lnSpc>
                <a:spcPct val="107000"/>
              </a:lnSpc>
              <a:buNone/>
            </a:pPr>
            <a:r>
              <a:rPr lang="it-IT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in vigore il 7.9.2016, vincolanti e da applicare direttamente in tutti gli Stati UE.</a:t>
            </a:r>
            <a:endParaRPr lang="it-IT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14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B700D-AF14-475B-9CE5-3B49DB96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AC4BC8-F2B6-43C1-A901-747321D34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0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3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ncertezza e imprevedibilità</a:t>
            </a:r>
            <a:r>
              <a:rPr lang="it-IT" sz="3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nel processo di </a:t>
            </a:r>
            <a:r>
              <a:rPr lang="it-IT" sz="30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autorizzazioneper</a:t>
            </a:r>
            <a:r>
              <a:rPr lang="it-IT" sz="3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</a:t>
            </a: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costruzione e il funzionamento di impianti di produzione di idrogeno, </a:t>
            </a: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0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Esitazione dei </a:t>
            </a:r>
            <a:r>
              <a:rPr lang="it-IT" sz="3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produttori di questi sistemi</a:t>
            </a:r>
            <a:r>
              <a:rPr lang="it-IT" sz="3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vedere l'Italia mercato potenziale </a:t>
            </a: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0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 investire, sviluppare e commercializzare la loro tecnologia</a:t>
            </a: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3000" dirty="0"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4400" i="1" dirty="0">
                <a:solidFill>
                  <a:srgbClr val="FF00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Risultato: potenziale sviluppo critico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72920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F2C71-78AC-41A7-BBF0-DAB52B95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349C96-E2AA-4515-8418-A6822204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924907" cy="6858000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Cooper Black" panose="0208090404030B020404" pitchFamily="18" charset="0"/>
              </a:rPr>
              <a:t>                 </a:t>
            </a:r>
          </a:p>
          <a:p>
            <a:pPr marL="0" indent="0">
              <a:buNone/>
            </a:pPr>
            <a:endParaRPr lang="it-IT" sz="3600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it-IT" sz="3600" i="1" dirty="0">
                <a:latin typeface="Cooper Black" panose="0208090404030B020404" pitchFamily="18" charset="0"/>
              </a:rPr>
              <a:t>                     </a:t>
            </a:r>
            <a:r>
              <a:rPr lang="it-IT" sz="4400" i="1" dirty="0">
                <a:highlight>
                  <a:srgbClr val="00FF00"/>
                </a:highlight>
                <a:latin typeface="Cooper Black" panose="0208090404030B020404" pitchFamily="18" charset="0"/>
              </a:rPr>
              <a:t>Ingresso nel mondo del gas</a:t>
            </a:r>
          </a:p>
          <a:p>
            <a:endParaRPr lang="it-IT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Connessione di </a:t>
            </a:r>
            <a:r>
              <a:rPr lang="it-IT" sz="24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fuel</a:t>
            </a:r>
            <a:r>
              <a:rPr lang="it-IT" sz="24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cell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alla rete elettrica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È semplice e viene effettuata a livello locale  </a:t>
            </a:r>
          </a:p>
          <a:p>
            <a:pPr marL="0" indent="0">
              <a:buNone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dove si trova la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fuel</a:t>
            </a:r>
            <a:r>
              <a:rPr lang="it-IT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cell</a:t>
            </a:r>
            <a:r>
              <a:rPr lang="it-IT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tramite l'operatore di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rete di distribuzione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(DNO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it-IT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Esistono differenze nelle giurisdizioni in base alle soglie di carico, dove l’operatore della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rete di distribuzione (DNO) e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l’operatore della rete di trasmissione (TSO</a:t>
            </a: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devono fornire autorizzazioni per la connessione alla rete. 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4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operatori di rete (DSO e TSO) utilizzano meccanismi di </a:t>
            </a:r>
            <a:r>
              <a:rPr lang="it-IT" sz="2400" b="1" i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contrattazione</a:t>
            </a:r>
            <a:r>
              <a:rPr lang="it-IT" sz="24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di   </a:t>
            </a:r>
            <a:r>
              <a:rPr lang="it-IT" sz="2400" b="1" i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dinamici</a:t>
            </a:r>
            <a:r>
              <a:rPr lang="it-IT" sz="24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400" b="1" i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spesso complessi</a:t>
            </a:r>
            <a:r>
              <a:rPr lang="it-IT" sz="24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servizi ausiliari che possono ostacolare l’utilizzo di impianti  con FC.</a:t>
            </a:r>
            <a:endParaRPr lang="it-IT" sz="2400" dirty="0">
              <a:effectLst/>
              <a:highlight>
                <a:srgbClr val="FF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4257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F0EFC-F159-4C15-93C8-013285699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365125"/>
            <a:ext cx="10486534" cy="6120516"/>
          </a:xfrm>
          <a:solidFill>
            <a:schemeClr val="tx1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61BD5BBC-9C1F-4AA1-BDFF-B039902AA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2" y="537141"/>
            <a:ext cx="4179889" cy="57837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72737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9E8A0-1DDB-48A5-90BA-6FCC0D96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6857999"/>
          </a:xfrm>
          <a:solidFill>
            <a:schemeClr val="tx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23B104-4A52-424D-8E33-CEA19AF2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414"/>
            <a:ext cx="11353800" cy="6782585"/>
          </a:xfrm>
        </p:spPr>
        <p:txBody>
          <a:bodyPr>
            <a:normAutofit fontScale="40000" lnSpcReduction="20000"/>
          </a:bodyPr>
          <a:lstStyle/>
          <a:p>
            <a:endParaRPr lang="it-IT" dirty="0"/>
          </a:p>
          <a:p>
            <a:endParaRPr lang="it-IT" sz="1800" dirty="0"/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7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dicembre 2020</a:t>
            </a:r>
            <a:r>
              <a:rPr lang="it-IT" sz="7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termine </a:t>
            </a:r>
            <a:r>
              <a:rPr lang="it-IT" sz="7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onsultazione pubblica </a:t>
            </a:r>
            <a:r>
              <a:rPr lang="it-IT" sz="7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avviata dal MISE  sulle linee guida, per ricevere osservazioni e pareri in materia dai soggetti interessati e dagli stakeholders del settore.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7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7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rossimo passo</a:t>
            </a:r>
            <a:r>
              <a:rPr lang="it-IT" sz="7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Documento definitivo </a:t>
            </a:r>
            <a:r>
              <a:rPr lang="it-IT" sz="7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Nazionale Idrogeno</a:t>
            </a:r>
            <a:r>
              <a:rPr lang="it-IT" sz="7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7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</a:t>
            </a:r>
            <a:r>
              <a:rPr lang="it-IT" sz="45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DOV’È ?</a:t>
            </a:r>
          </a:p>
          <a:p>
            <a:pPr marL="0" indent="0">
              <a:buNone/>
            </a:pPr>
            <a:r>
              <a:rPr lang="it-IT" sz="4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</a:p>
          <a:p>
            <a:pPr marL="0" indent="0">
              <a:buNone/>
            </a:pPr>
            <a:r>
              <a:rPr lang="it-IT" sz="45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it-IT" sz="7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Obiettivo Italia 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 dichiarazione </a:t>
            </a:r>
            <a:r>
              <a:rPr lang="it-IT" sz="7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 Ministro del Mise </a:t>
            </a:r>
            <a:r>
              <a:rPr lang="it-IT" sz="70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Patuanelli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  </a:t>
            </a:r>
          </a:p>
          <a:p>
            <a:pPr marL="0" indent="0">
              <a:buNone/>
            </a:pPr>
            <a:r>
              <a:rPr lang="it-IT" sz="7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Conte, oggi Ministro per le</a:t>
            </a:r>
            <a:r>
              <a:rPr lang="it-IT" sz="7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politiche agricole e alimentari  con Draghi e   </a:t>
            </a:r>
          </a:p>
          <a:p>
            <a:pPr marL="0" indent="0">
              <a:buNone/>
            </a:pPr>
            <a:r>
              <a:rPr lang="it-IT" sz="7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7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Giorgetti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 Mise </a:t>
            </a:r>
          </a:p>
          <a:p>
            <a:pPr marL="0" indent="0">
              <a:buNone/>
            </a:pPr>
            <a:endParaRPr lang="it-IT" sz="45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45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7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7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7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uota di </a:t>
            </a:r>
            <a:r>
              <a:rPr lang="it-IT" sz="7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 </a:t>
            </a:r>
            <a:r>
              <a:rPr lang="it-IT" sz="7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it-IT" sz="7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 </a:t>
            </a:r>
            <a:r>
              <a:rPr lang="it-IT" sz="7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7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entro il 2050 contro 1% oggi</a:t>
            </a:r>
            <a:r>
              <a:rPr lang="it-IT" sz="7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  alla</a:t>
            </a:r>
          </a:p>
          <a:p>
            <a:pPr marL="0" indent="0">
              <a:buNone/>
            </a:pPr>
            <a:r>
              <a:rPr lang="it-IT" sz="7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crescita dell’H₂ con misure del </a:t>
            </a:r>
            <a:r>
              <a:rPr lang="it-IT" sz="7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it-IT" sz="7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(Piano </a:t>
            </a:r>
            <a:r>
              <a:rPr lang="it-IT" sz="70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Nazionale Ripresa e </a:t>
            </a:r>
            <a:endParaRPr lang="it-IT" sz="7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7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Resilienza -  Recovery Plan) con circa €2 B per sviluppo filiera H₂. </a:t>
            </a:r>
            <a:endParaRPr lang="it-IT" sz="7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45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200400" lvl="7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marL="3200400" lvl="7" indent="0">
              <a:buNone/>
            </a:pPr>
            <a:r>
              <a:rPr lang="it-IT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</a:p>
          <a:p>
            <a:pPr marL="3200400" lvl="7" indent="0">
              <a:buNone/>
            </a:pPr>
            <a:endParaRPr lang="it-IT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200400" lvl="7" indent="0">
              <a:buNone/>
            </a:pPr>
            <a:endParaRPr lang="it-IT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200400" lvl="7" indent="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11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6C0DD7-DF99-40F2-9DF8-08A374C8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3D31AC3-8D61-4AC5-A7BD-CEAC8ADFA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953188" cy="6858000"/>
          </a:xfrm>
          <a:solidFill>
            <a:srgbClr val="00206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840E4F-8D33-41EE-9C7F-681D1CF320E3}"/>
              </a:ext>
            </a:extLst>
          </p:cNvPr>
          <p:cNvSpPr txBox="1"/>
          <p:nvPr/>
        </p:nvSpPr>
        <p:spPr>
          <a:xfrm>
            <a:off x="914400" y="1270000"/>
            <a:ext cx="10109200" cy="4622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vvio dell'economia dell’H₂ in Italia, basata su produzione di H₂ verde: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oltre €10 B investimenti tra 2020 - 2030:</a:t>
            </a: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€5-7 B per </a:t>
            </a:r>
            <a:r>
              <a:rPr lang="it-IT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</a:t>
            </a: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H₂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€2-3 B per </a:t>
            </a:r>
            <a:r>
              <a:rPr lang="it-IT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strutture distribuzione/consumo</a:t>
            </a: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H₂ (treni, camion, stazioni di rifornimento, ecc.)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€1B  per</a:t>
            </a:r>
            <a:r>
              <a:rPr lang="it-IT" sz="3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R&amp;D</a:t>
            </a:r>
            <a:r>
              <a:rPr lang="it-IT" sz="36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71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C9D09-390A-483B-BF34-2D292BD3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B606A5-DE93-4463-AB50-07AAD3B4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929120"/>
          </a:xfrm>
          <a:solidFill>
            <a:srgbClr val="002060"/>
          </a:solidFill>
        </p:spPr>
        <p:txBody>
          <a:bodyPr/>
          <a:lstStyle/>
          <a:p>
            <a:pPr marL="914400" lvl="2" indent="0">
              <a:buNone/>
            </a:pPr>
            <a:endParaRPr lang="it-IT" sz="4000" b="1" dirty="0">
              <a:effectLst/>
              <a:latin typeface="Cooper Black" panose="0208090404030B020404" pitchFamily="18" charset="0"/>
              <a:ea typeface="Calibri" panose="020F0502020204030204" pitchFamily="34" charset="0"/>
            </a:endParaRPr>
          </a:p>
          <a:p>
            <a:pPr marL="2286000" lvl="5" indent="0">
              <a:buNone/>
            </a:pPr>
            <a:r>
              <a:rPr lang="it-IT" sz="5400" b="1" i="1" dirty="0">
                <a:latin typeface="Cooper Black" panose="0208090404030B020404" pitchFamily="18" charset="0"/>
                <a:ea typeface="Calibri" panose="020F0502020204030204" pitchFamily="34" charset="0"/>
              </a:rPr>
              <a:t>     </a:t>
            </a:r>
            <a:r>
              <a:rPr lang="it-IT" sz="5400" b="1" i="1" dirty="0">
                <a:solidFill>
                  <a:srgbClr val="FF0000"/>
                </a:solidFill>
                <a:latin typeface="Cooper Black" panose="0208090404030B020404" pitchFamily="18" charset="0"/>
                <a:ea typeface="Calibri" panose="020F0502020204030204" pitchFamily="34" charset="0"/>
              </a:rPr>
              <a:t>I</a:t>
            </a:r>
            <a:r>
              <a:rPr lang="it-IT" sz="5400" b="1" i="1" dirty="0">
                <a:solidFill>
                  <a:srgbClr val="FF00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ndicazioni della </a:t>
            </a:r>
          </a:p>
          <a:p>
            <a:pPr marL="2286000" lvl="5" indent="0">
              <a:buNone/>
            </a:pPr>
            <a:r>
              <a:rPr lang="it-IT" sz="5400" b="1" i="1" dirty="0">
                <a:solidFill>
                  <a:srgbClr val="FF00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Commissione Europea</a:t>
            </a:r>
            <a:r>
              <a:rPr lang="it-IT" sz="5400" i="1" dirty="0">
                <a:solidFill>
                  <a:srgbClr val="FF00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</a:rPr>
              <a:t> </a:t>
            </a:r>
          </a:p>
          <a:p>
            <a:endParaRPr lang="it-IT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Percorso delineato per aumento produzione H₂ verde: </a:t>
            </a:r>
          </a:p>
          <a:p>
            <a:pPr marL="0" indent="0">
              <a:buNone/>
            </a:pPr>
            <a:endParaRPr lang="it-IT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4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Entro il 2024 raggiungere, 6 GW di FC installate per     </a:t>
            </a:r>
          </a:p>
          <a:p>
            <a:pPr marL="0" indent="0">
              <a:buNone/>
            </a:pPr>
            <a:r>
              <a:rPr lang="it-IT" sz="40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4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produrre 1 Mt di H₂ verde </a:t>
            </a:r>
            <a:r>
              <a:rPr lang="it-IT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4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Entro il 2030, 40 GW di potenza per una produzione   </a:t>
            </a:r>
          </a:p>
          <a:p>
            <a:pPr marL="0" indent="0">
              <a:buNone/>
            </a:pPr>
            <a:r>
              <a:rPr lang="it-IT" sz="40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40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 10 Mt per il territorio europeo</a:t>
            </a:r>
            <a:r>
              <a:rPr lang="it-IT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65701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D8E21-75DB-4649-9F73-A111C85B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CF12CA-E4C2-4F2F-B85A-A4677D0DC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20" y="634508"/>
            <a:ext cx="9636760" cy="5588983"/>
          </a:xfrm>
        </p:spPr>
      </p:pic>
    </p:spTree>
    <p:extLst>
      <p:ext uri="{BB962C8B-B14F-4D97-AF65-F5344CB8AC3E}">
        <p14:creationId xmlns:p14="http://schemas.microsoft.com/office/powerpoint/2010/main" val="1929283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F65EDB-2C2A-4D2E-8AD0-0E29A9B0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6D401BC-2302-4AC8-9794-44EFA3D98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665825"/>
              </p:ext>
            </p:extLst>
          </p:nvPr>
        </p:nvGraphicFramePr>
        <p:xfrm>
          <a:off x="0" y="-40641"/>
          <a:ext cx="12192000" cy="689864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581395">
                  <a:extLst>
                    <a:ext uri="{9D8B030D-6E8A-4147-A177-3AD203B41FA5}">
                      <a16:colId xmlns:a16="http://schemas.microsoft.com/office/drawing/2014/main" val="2691360923"/>
                    </a:ext>
                  </a:extLst>
                </a:gridCol>
                <a:gridCol w="2330196">
                  <a:extLst>
                    <a:ext uri="{9D8B030D-6E8A-4147-A177-3AD203B41FA5}">
                      <a16:colId xmlns:a16="http://schemas.microsoft.com/office/drawing/2014/main" val="3147045381"/>
                    </a:ext>
                  </a:extLst>
                </a:gridCol>
                <a:gridCol w="2138946">
                  <a:extLst>
                    <a:ext uri="{9D8B030D-6E8A-4147-A177-3AD203B41FA5}">
                      <a16:colId xmlns:a16="http://schemas.microsoft.com/office/drawing/2014/main" val="1511383154"/>
                    </a:ext>
                  </a:extLst>
                </a:gridCol>
                <a:gridCol w="2141463">
                  <a:extLst>
                    <a:ext uri="{9D8B030D-6E8A-4147-A177-3AD203B41FA5}">
                      <a16:colId xmlns:a16="http://schemas.microsoft.com/office/drawing/2014/main" val="356118914"/>
                    </a:ext>
                  </a:extLst>
                </a:gridCol>
              </a:tblGrid>
              <a:tr h="863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2400" dirty="0">
                          <a:effectLst/>
                        </a:rPr>
                        <a:t>2000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2400" dirty="0">
                          <a:effectLst/>
                        </a:rPr>
                        <a:t>2019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2400">
                          <a:effectLst/>
                        </a:rPr>
                        <a:t>2020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7652974"/>
                  </a:ext>
                </a:extLst>
              </a:tr>
              <a:tr h="120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600" dirty="0">
                          <a:effectLst/>
                        </a:rPr>
                        <a:t>Carbone</a:t>
                      </a:r>
                      <a:endParaRPr lang="it-I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32%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15%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13%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16552"/>
                  </a:ext>
                </a:extLst>
              </a:tr>
              <a:tr h="120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600" dirty="0">
                          <a:effectLst/>
                        </a:rPr>
                        <a:t>Petrolio</a:t>
                      </a:r>
                      <a:endParaRPr lang="it-I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6%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2%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-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32232"/>
                  </a:ext>
                </a:extLst>
              </a:tr>
              <a:tr h="120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600" dirty="0">
                          <a:effectLst/>
                        </a:rPr>
                        <a:t>Gas</a:t>
                      </a:r>
                      <a:endParaRPr lang="it-I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16%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22%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22%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971768"/>
                  </a:ext>
                </a:extLst>
              </a:tr>
              <a:tr h="1206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600" dirty="0">
                          <a:effectLst/>
                        </a:rPr>
                        <a:t>Nucleare</a:t>
                      </a:r>
                      <a:endParaRPr lang="it-IT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31%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15%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23%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7068"/>
                  </a:ext>
                </a:extLst>
              </a:tr>
              <a:tr h="1206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600" dirty="0">
                          <a:effectLst/>
                        </a:rPr>
                        <a:t>    </a:t>
                      </a:r>
                      <a:r>
                        <a:rPr lang="it-IT" sz="2800" dirty="0">
                          <a:effectLst/>
                        </a:rPr>
                        <a:t>Rinnovabili (61% - </a:t>
                      </a:r>
                      <a:r>
                        <a:rPr lang="it-IT" sz="2800" dirty="0">
                          <a:solidFill>
                            <a:srgbClr val="FFC000"/>
                          </a:solidFill>
                          <a:effectLst/>
                        </a:rPr>
                        <a:t>2030</a:t>
                      </a:r>
                      <a:r>
                        <a:rPr lang="it-IT" sz="2800" dirty="0">
                          <a:effectLst/>
                        </a:rPr>
                        <a:t>)               (84% - </a:t>
                      </a:r>
                      <a:r>
                        <a:rPr lang="it-IT" sz="2800" dirty="0">
                          <a:solidFill>
                            <a:srgbClr val="FFC000"/>
                          </a:solidFill>
                          <a:effectLst/>
                        </a:rPr>
                        <a:t>2040</a:t>
                      </a:r>
                      <a:r>
                        <a:rPr lang="it-IT" sz="2800" dirty="0">
                          <a:effectLst/>
                        </a:rPr>
                        <a:t>)    (88% - </a:t>
                      </a:r>
                      <a:r>
                        <a:rPr lang="it-IT" sz="2800" dirty="0">
                          <a:solidFill>
                            <a:srgbClr val="FFC000"/>
                          </a:solidFill>
                          <a:effectLst/>
                        </a:rPr>
                        <a:t>2050</a:t>
                      </a:r>
                      <a:r>
                        <a:rPr lang="it-IT" sz="2800" dirty="0">
                          <a:effectLst/>
                        </a:rPr>
                        <a:t>)  </a:t>
                      </a:r>
                      <a:endParaRPr lang="it-IT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800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15%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36%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it-IT" sz="3200" b="1" dirty="0">
                          <a:effectLst/>
                        </a:rPr>
                        <a:t>41%</a:t>
                      </a:r>
                      <a:endParaRPr lang="it-IT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7283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B6C36D2-72A9-496D-8420-E1CAB9E65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706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latin typeface="Cooper Black" panose="0208090404030B0204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it-IT" sz="4400" dirty="0">
                <a:latin typeface="Cooper Black" panose="0208090404030B020404" pitchFamily="18" charset="0"/>
              </a:rPr>
              <a:t>                 </a:t>
            </a:r>
            <a:r>
              <a:rPr lang="it-IT" sz="4400" i="1" dirty="0">
                <a:solidFill>
                  <a:srgbClr val="C00000"/>
                </a:solidFill>
                <a:latin typeface="Cooper Black" panose="0208090404030B020404" pitchFamily="18" charset="0"/>
              </a:rPr>
              <a:t>Il Piano di Confindustria</a:t>
            </a:r>
          </a:p>
          <a:p>
            <a:pPr marL="0" indent="0">
              <a:buNone/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Italia Paese tra i più virtuosi in Europa per la quota di rinnovabili nella produzione di energia elettrica (17,8%), e con maggior competenze nella produzione di </a:t>
            </a:r>
            <a:r>
              <a:rPr lang="it-IT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biogas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 </a:t>
            </a:r>
            <a:r>
              <a:rPr lang="it-IT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biometano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it-IT" sz="3200" b="1" i="1" dirty="0">
              <a:latin typeface="Times New Roman" panose="02020603050405020304" pitchFamily="18" charset="0"/>
            </a:endParaRPr>
          </a:p>
          <a:p>
            <a:pPr marL="3657600" lvl="8" indent="0">
              <a:buNone/>
            </a:pPr>
            <a:r>
              <a:rPr lang="it-IT" sz="3600" b="1" i="1" dirty="0">
                <a:highlight>
                  <a:srgbClr val="00FFFF"/>
                </a:highlight>
                <a:latin typeface="Times New Roman" panose="02020603050405020304" pitchFamily="18" charset="0"/>
              </a:rPr>
              <a:t>Tre punti di forza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it-IT" sz="3600" b="1" i="1" dirty="0">
                <a:latin typeface="Times New Roman" panose="02020603050405020304" pitchFamily="18" charset="0"/>
              </a:rPr>
              <a:t>  </a:t>
            </a:r>
            <a:r>
              <a:rPr lang="it-IT" sz="36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Rete,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it-IT" sz="3600" b="1" i="1" dirty="0">
                <a:latin typeface="Times New Roman" panose="02020603050405020304" pitchFamily="18" charset="0"/>
              </a:rPr>
              <a:t>  </a:t>
            </a:r>
            <a:r>
              <a:rPr lang="it-IT" sz="3600" b="1" i="1" dirty="0" err="1">
                <a:highlight>
                  <a:srgbClr val="FF00FF"/>
                </a:highlight>
                <a:latin typeface="Times New Roman" panose="02020603050405020304" pitchFamily="18" charset="0"/>
              </a:rPr>
              <a:t>Posiziose</a:t>
            </a:r>
            <a:r>
              <a:rPr lang="it-IT" sz="3600" b="1" i="1" dirty="0">
                <a:highlight>
                  <a:srgbClr val="FF00FF"/>
                </a:highlight>
                <a:latin typeface="Times New Roman" panose="02020603050405020304" pitchFamily="18" charset="0"/>
              </a:rPr>
              <a:t> strategica geopolitica</a:t>
            </a:r>
            <a:r>
              <a:rPr lang="it-IT" sz="3600" b="1" i="1" dirty="0">
                <a:latin typeface="Times New Roman" panose="02020603050405020304" pitchFamily="18" charset="0"/>
              </a:rPr>
              <a:t>, 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it-IT" sz="3600" b="1" i="1" dirty="0">
                <a:latin typeface="Times New Roman" panose="02020603050405020304" pitchFamily="18" charset="0"/>
              </a:rPr>
              <a:t>  </a:t>
            </a:r>
            <a:r>
              <a:rPr lang="it-IT" sz="3600" b="1" i="1" dirty="0">
                <a:highlight>
                  <a:srgbClr val="00FF00"/>
                </a:highlight>
                <a:latin typeface="Times New Roman" panose="02020603050405020304" pitchFamily="18" charset="0"/>
              </a:rPr>
              <a:t>Elevato tessuto economico-industriale e   </a:t>
            </a:r>
          </a:p>
          <a:p>
            <a:pPr marL="1828800" lvl="4" indent="0">
              <a:buNone/>
            </a:pPr>
            <a:r>
              <a:rPr lang="it-IT" sz="3600" b="1" i="1" dirty="0">
                <a:latin typeface="Times New Roman" panose="02020603050405020304" pitchFamily="18" charset="0"/>
              </a:rPr>
              <a:t>     </a:t>
            </a:r>
            <a:r>
              <a:rPr lang="it-IT" sz="3600" b="1" i="1" dirty="0">
                <a:highlight>
                  <a:srgbClr val="00FF00"/>
                </a:highlight>
                <a:latin typeface="Times New Roman" panose="02020603050405020304" pitchFamily="18" charset="0"/>
              </a:rPr>
              <a:t>competenze tecnologiche</a:t>
            </a:r>
            <a:endParaRPr lang="it-IT" sz="3600" b="1" i="1" dirty="0">
              <a:highlight>
                <a:srgbClr val="00FF00"/>
              </a:highligh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02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400" b="1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it-IT" sz="4400" b="1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Decreto incentivi        </a:t>
            </a:r>
          </a:p>
          <a:p>
            <a:pPr marL="0" indent="0">
              <a:buNone/>
            </a:pPr>
            <a:endParaRPr lang="it-IT" sz="4400" b="1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4400" b="1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440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it-IT" sz="4400" b="1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40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biometano potenzialmente producibile in Italia fosse tutto destinato ai trasporti, come previsto dal relativo</a:t>
            </a:r>
            <a:r>
              <a:rPr lang="it-IT" sz="4400" b="1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decreto incentivi</a:t>
            </a:r>
            <a:r>
              <a:rPr lang="it-IT" sz="4400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alimenterebbe 1/3 del parco circolante con energia rinnovabile al 100%   </a:t>
            </a:r>
          </a:p>
          <a:p>
            <a:pPr marL="457200" lvl="1" indent="0">
              <a:buNone/>
            </a:pPr>
            <a:endParaRPr lang="it-IT" sz="40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it-IT" sz="40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it-IT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1777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BA298-8DFC-491E-9088-99F217BF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FFFF00"/>
          </a:solidFill>
        </p:spPr>
        <p:txBody>
          <a:bodyPr/>
          <a:lstStyle/>
          <a:p>
            <a:r>
              <a:rPr lang="it-IT" dirty="0"/>
              <a:t>           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            </a:t>
            </a:r>
            <a:r>
              <a:rPr lang="it-IT" sz="6000" i="1" dirty="0">
                <a:solidFill>
                  <a:srgbClr val="C00000"/>
                </a:solidFill>
                <a:latin typeface="Cooper Black" panose="0208090404030B020404" pitchFamily="18" charset="0"/>
              </a:rPr>
              <a:t>La SNAM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74AB402-EDE2-4D98-94E1-148F1B3F3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40" y="467535"/>
            <a:ext cx="4693920" cy="6138932"/>
          </a:xfrm>
        </p:spPr>
      </p:pic>
    </p:spTree>
    <p:extLst>
      <p:ext uri="{BB962C8B-B14F-4D97-AF65-F5344CB8AC3E}">
        <p14:creationId xmlns:p14="http://schemas.microsoft.com/office/powerpoint/2010/main" val="2051036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                                                                    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</a:t>
            </a:r>
            <a:r>
              <a:rPr lang="it-IT" sz="3600" i="1" dirty="0">
                <a:latin typeface="Cooper Black" panose="0208090404030B020404" pitchFamily="18" charset="0"/>
              </a:rPr>
              <a:t>Piano di SNAM 2019 -                             </a:t>
            </a:r>
          </a:p>
          <a:p>
            <a:pPr marL="0" indent="0">
              <a:buNone/>
            </a:pPr>
            <a:r>
              <a:rPr lang="it-IT" sz="3600" i="1" dirty="0">
                <a:latin typeface="Cooper Black" panose="0208090404030B020404" pitchFamily="18" charset="0"/>
              </a:rPr>
              <a:t>                                                                                          2023</a:t>
            </a:r>
          </a:p>
          <a:p>
            <a:endParaRPr lang="it-IT" i="1" dirty="0">
              <a:latin typeface="Cooper Black" panose="0208090404030B0204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4° produttore al mondo di </a:t>
            </a:r>
            <a:r>
              <a:rPr lang="it-IT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biogas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2° produttore europeo </a:t>
            </a:r>
            <a:r>
              <a:rPr lang="it-IT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biometano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1° in Europa per estensione </a:t>
            </a:r>
            <a:r>
              <a:rPr lang="it-IT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 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trasmissione 35.000 km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it-IT" b="1" dirty="0">
                <a:solidFill>
                  <a:srgbClr val="FFFF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Investimento</a:t>
            </a: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€1,4 B per innovazione e                                                     transizione energetica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€250 M per </a:t>
            </a:r>
            <a:r>
              <a:rPr lang="it-IT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biometano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Nuovi </a:t>
            </a:r>
            <a:r>
              <a:rPr lang="it-IT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impianti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40 MW</a:t>
            </a:r>
          </a:p>
          <a:p>
            <a:pPr marL="914400" lvl="2" indent="0">
              <a:buNone/>
            </a:pPr>
            <a:r>
              <a:rPr lang="it-IT" dirty="0"/>
              <a:t>            </a:t>
            </a:r>
          </a:p>
          <a:p>
            <a:pPr marL="914400" lvl="2" indent="0">
              <a:buNone/>
            </a:pPr>
            <a:r>
              <a:rPr lang="it-IT" dirty="0"/>
              <a:t>                                                                                           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76E29A7-EA28-42D1-8D02-839976312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1" y="1137919"/>
            <a:ext cx="6257814" cy="501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099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92D05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20880" cy="6858000"/>
          </a:xfrm>
          <a:solidFill>
            <a:srgbClr val="0070C0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it-IT" sz="4400" b="1" i="1" dirty="0">
                <a:latin typeface="Cooper Black" panose="0208090404030B020404" pitchFamily="18" charset="0"/>
              </a:rPr>
              <a:t>      </a:t>
            </a:r>
            <a:r>
              <a:rPr lang="it-IT" sz="8400" b="1" i="1" dirty="0">
                <a:latin typeface="Cooper Black" panose="0208090404030B020404" pitchFamily="18" charset="0"/>
              </a:rPr>
              <a:t>Impianti </a:t>
            </a:r>
            <a:r>
              <a:rPr lang="it-IT" sz="8400" b="1" i="1" dirty="0">
                <a:solidFill>
                  <a:schemeClr val="bg1"/>
                </a:solidFill>
                <a:latin typeface="Cooper Black" panose="0208090404030B020404" pitchFamily="18" charset="0"/>
              </a:rPr>
              <a:t>P2G</a:t>
            </a:r>
            <a:r>
              <a:rPr lang="it-IT" sz="8400" b="1" i="1" dirty="0">
                <a:latin typeface="Cooper Black" panose="0208090404030B0204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8400" b="1" i="1" dirty="0">
                <a:latin typeface="Cooper Black" panose="0208090404030B020404" pitchFamily="18" charset="0"/>
              </a:rPr>
              <a:t>         Power to Gas</a:t>
            </a:r>
          </a:p>
          <a:p>
            <a:pPr marL="0" indent="0">
              <a:buNone/>
            </a:pPr>
            <a:r>
              <a:rPr lang="it-IT" sz="4400" b="1" i="1" dirty="0">
                <a:latin typeface="Cooper Black" panose="0208090404030B020404" pitchFamily="18" charset="0"/>
              </a:rPr>
              <a:t>                           </a:t>
            </a: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sz="4400" b="1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it-IT" sz="6000" b="1" dirty="0">
                <a:latin typeface="Cooper Black" panose="0208090404030B020404" pitchFamily="18" charset="0"/>
              </a:rPr>
              <a:t>                                                                                           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1332D9-46D1-4847-9950-8EEF4CD4F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67" y="1117398"/>
            <a:ext cx="6761853" cy="504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843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4AE2B8-17A9-4094-B440-24AB4BF7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66880F-6527-4351-AF79-1600212F2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it-IT" sz="18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sz="18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it-IT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’energia elettrica ottenuta da un pannello solare, ad esempio, può essere trasformata in gas di sintesi</a:t>
            </a:r>
            <a:r>
              <a:rPr lang="it-IT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it-IT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it-IT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tecnologia può permettere di assorbire eventuali eccessi di energia prodotti dagli impianti rinnovabili intermittenti</a:t>
            </a:r>
          </a:p>
          <a:p>
            <a:endParaRPr lang="it-IT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Il sistema P2G può essere utilizzato per immagazzinare l’energia sotto forma di metano e, quando necessario, essere convertito in elettricità o calore</a:t>
            </a:r>
            <a:r>
              <a:rPr lang="it-IT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endParaRPr lang="it-IT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it-IT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it-IT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conversione di CO₂ contenuta in un flusso di biogas può quasi raddoppiare la quantità di metano prodotto.</a:t>
            </a:r>
            <a:endParaRPr lang="it-IT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9552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5ABD0-6C86-4828-A47A-7E9276784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911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778AEB-650F-46AB-ADF5-B52AA355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1120"/>
            <a:ext cx="12192000" cy="6929119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4800" dirty="0">
                <a:latin typeface="Cooper Black" panose="0208090404030B020404" pitchFamily="18" charset="0"/>
              </a:rPr>
              <a:t>                           </a:t>
            </a:r>
            <a:r>
              <a:rPr lang="it-IT" sz="4800" dirty="0">
                <a:solidFill>
                  <a:schemeClr val="bg1"/>
                </a:solidFill>
                <a:latin typeface="Cooper Black" panose="0208090404030B020404" pitchFamily="18" charset="0"/>
              </a:rPr>
              <a:t>Metanazione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it-IT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 </a:t>
            </a:r>
            <a:r>
              <a:rPr lang="it-IT" sz="3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CO₂ 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ottenere </a:t>
            </a:r>
            <a:r>
              <a:rPr lang="it-IT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idrometano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metano sintetico.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usa la 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CO₂ 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che, invece di essere libera o in deposito, è  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usata per produrre metano con l’H₂ prodotto con </a:t>
            </a:r>
          </a:p>
          <a:p>
            <a:pPr marL="0" indent="0">
              <a:buNone/>
            </a:pPr>
            <a:r>
              <a:rPr lang="it-IT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energia elettrica da fonti rinnovabili.</a:t>
            </a:r>
            <a:r>
              <a:rPr lang="it-IT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it-IT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metano </a:t>
            </a:r>
            <a:r>
              <a:rPr lang="it-IT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può venire </a:t>
            </a:r>
            <a:r>
              <a:rPr lang="it-IT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iniettato nelle reti Snam del gas </a:t>
            </a:r>
          </a:p>
          <a:p>
            <a:pPr marL="0" indent="0">
              <a:buNone/>
            </a:pPr>
            <a:r>
              <a:rPr lang="it-IT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it-IT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nei distributori per i veicoli a combustibili alternativi</a:t>
            </a:r>
            <a:r>
              <a:rPr lang="it-IT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529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9547A-B886-406C-86F0-1CF7D879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BFF41B-E78C-47E7-BD0A-5E9A8B5CF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it-IT" sz="3200" b="1" i="1" dirty="0">
                <a:latin typeface="Cooper Black" panose="0208090404030B020404" pitchFamily="18" charset="0"/>
                <a:cs typeface="Times New Roman" panose="02020603050405020304" pitchFamily="18" charset="0"/>
              </a:rPr>
              <a:t>I  rischi</a:t>
            </a:r>
            <a:r>
              <a:rPr lang="it-IT" sz="3200" b="1" i="1" dirty="0">
                <a:highlight>
                  <a:srgbClr val="FFFF00"/>
                </a:highlight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latin typeface="Cooper Black" panose="0208090404030B020404" pitchFamily="18" charset="0"/>
              </a:rPr>
              <a:t>di i</a:t>
            </a:r>
            <a:r>
              <a:rPr lang="it-IT" sz="3200" b="1" i="1" dirty="0">
                <a:latin typeface="Cooper Black" panose="0208090404030B020404" pitchFamily="18" charset="0"/>
                <a:ea typeface="Calibri" panose="020F0502020204030204" pitchFamily="34" charset="0"/>
              </a:rPr>
              <a:t>mpianti Power to Gas (P2G) </a:t>
            </a:r>
          </a:p>
          <a:p>
            <a:pPr marL="0" indent="0">
              <a:buNone/>
            </a:pPr>
            <a:r>
              <a:rPr lang="it-IT" sz="3200" b="1" i="1" dirty="0">
                <a:latin typeface="Cooper Black" panose="0208090404030B020404" pitchFamily="18" charset="0"/>
                <a:ea typeface="Calibri" panose="020F0502020204030204" pitchFamily="34" charset="0"/>
              </a:rPr>
              <a:t>                     e </a:t>
            </a:r>
            <a:r>
              <a:rPr lang="it-IT" sz="3200" b="1" i="1" dirty="0" err="1">
                <a:latin typeface="Cooper Black" panose="0208090404030B020404" pitchFamily="18" charset="0"/>
                <a:ea typeface="Calibri" panose="020F0502020204030204" pitchFamily="34" charset="0"/>
              </a:rPr>
              <a:t>infrastutture</a:t>
            </a:r>
            <a:r>
              <a:rPr lang="it-IT" sz="3200" b="1" i="1" dirty="0">
                <a:latin typeface="Cooper Black" panose="0208090404030B020404" pitchFamily="18" charset="0"/>
                <a:ea typeface="Calibri" panose="020F0502020204030204" pitchFamily="34" charset="0"/>
              </a:rPr>
              <a:t> per l’accumulo di energia</a:t>
            </a:r>
            <a:endParaRPr lang="it-IT" sz="3200" i="1" dirty="0"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it-IT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Un impianto Power to Gas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(P2G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) prevede una </a:t>
            </a:r>
            <a:r>
              <a:rPr lang="it-IT" sz="24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FC 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direttamente collegata alla rete elettrica o a un impianto di produzione di energia rinnovabile (eolico, solare) e con generazione di H₂</a:t>
            </a:r>
            <a:r>
              <a:rPr lang="it-IT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it-IT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Tale impianto integra 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fermentazione anaerobica, </a:t>
            </a:r>
            <a:r>
              <a:rPr lang="it-IT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fuel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4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cell</a:t>
            </a:r>
            <a:r>
              <a:rPr lang="it-IT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e metanazione </a:t>
            </a:r>
            <a:r>
              <a:rPr lang="it-IT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(consumo per FC di 3-400 Kw)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it-IT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L’H₂ può essere immagazzinato e poi utilizzato per alimentare </a:t>
            </a:r>
            <a:r>
              <a:rPr lang="it-IT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it-IT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turbine o altri sistemi di generazione di energia elettrica o immesso nella rete del gas esistente, usato come combustibile per motori a gas o in impianti a metano.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rgbClr val="FF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 operatori di rete (DSO e TSO) utilizzano meccanismi di </a:t>
            </a:r>
            <a:r>
              <a:rPr lang="it-IT" sz="2400" b="1" i="1" u="sng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contrattazione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di </a:t>
            </a:r>
            <a:r>
              <a:rPr lang="it-IT" sz="2400" b="1" i="1" u="sng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pagamento dinamici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2400" b="1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spesso </a:t>
            </a:r>
            <a:r>
              <a:rPr lang="it-IT" sz="2400" b="1" i="1" u="sng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complessi</a:t>
            </a:r>
            <a:r>
              <a:rPr lang="it-IT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servizi ausiliari che possono ostacolare l’utilizzo di impianti come il P2G</a:t>
            </a:r>
            <a:endParaRPr lang="it-IT" sz="24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245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84AA3-5587-4D58-AED1-BA264131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303760" cy="6857999"/>
          </a:xfrm>
          <a:solidFill>
            <a:srgbClr val="00206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084B0F-85D3-440A-B267-952E43DE5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280"/>
            <a:ext cx="11206480" cy="533368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Italia, le FC non sono espressamente indicate tra i</a:t>
            </a:r>
            <a:r>
              <a:rPr lang="it-IT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36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dispositivi per </a:t>
            </a:r>
            <a:r>
              <a:rPr lang="it-IT" sz="3600" b="1" i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bilanciamento della rete di  distribuzione</a:t>
            </a:r>
            <a:r>
              <a:rPr lang="it-IT" sz="3600" b="1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a qualsiasi livello di rete.</a:t>
            </a:r>
            <a:r>
              <a:rPr lang="it-IT" sz="36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it-IT" sz="36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3600" b="1" dirty="0">
                <a:highlight>
                  <a:srgbClr val="FF00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In Italia non ci sono leggi o regolamenti specifici per  gli impianti Power to Gas</a:t>
            </a:r>
          </a:p>
          <a:p>
            <a:pPr marL="0" indent="0">
              <a:buNone/>
            </a:pPr>
            <a:endParaRPr lang="it-IT" sz="3600" b="1" dirty="0">
              <a:highlight>
                <a:srgbClr val="FF0000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36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L'utilizzo delle reti di distribuzione del gas per lo stoccaggio di energia è ampiamente riconosciuto come un asset energetico</a:t>
            </a:r>
            <a:endParaRPr lang="it-IT" sz="3600" dirty="0">
              <a:effectLst/>
              <a:highlight>
                <a:srgbClr val="FF00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7506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8BA0D-63EF-41C8-9F55-97EDB3C1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FFC00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9BBE4A-78C1-4BA6-A154-58AB6D9B0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246584"/>
            <a:ext cx="9623382" cy="6364832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5065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0D734-0C6E-4A7B-9B42-84923DA6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00206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0C9BF1-5719-4819-AFFA-430C8698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it-IT" dirty="0">
              <a:solidFill>
                <a:schemeClr val="bg1"/>
              </a:solidFill>
              <a:latin typeface="Cooper Black" panose="0208090404030B0204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Cooper Black" panose="0208090404030B020404" pitchFamily="18" charset="0"/>
              </a:rPr>
              <a:t>                              </a:t>
            </a:r>
            <a:r>
              <a:rPr lang="it-IT" sz="4400" i="1" dirty="0">
                <a:solidFill>
                  <a:srgbClr val="FF0000"/>
                </a:solidFill>
                <a:latin typeface="Cooper Black" panose="0208090404030B020404" pitchFamily="18" charset="0"/>
              </a:rPr>
              <a:t>Gli  scenari di domani </a:t>
            </a:r>
          </a:p>
          <a:p>
            <a:endParaRPr lang="it-IT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P</a:t>
            </a:r>
            <a:r>
              <a:rPr lang="it-IT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rimo scenario</a:t>
            </a:r>
            <a:endParaRPr lang="it-IT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uanta elettricità da rinnovabili in più è necessaria per coprire </a:t>
            </a:r>
            <a:r>
              <a:rPr lang="it-IT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 scarto 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 i </a:t>
            </a:r>
            <a:r>
              <a:rPr lang="it-IT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consumi odierni </a:t>
            </a:r>
            <a:r>
              <a:rPr lang="it-IT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 e quelli in programma al </a:t>
            </a:r>
            <a:r>
              <a:rPr lang="it-IT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2030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 </a:t>
            </a:r>
            <a:r>
              <a:rPr lang="it-IT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Gwdi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FC per produrre 0,2 Mton di 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H₂/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anno)? Fattibile, con la capacità prevista di </a:t>
            </a:r>
            <a:r>
              <a:rPr lang="it-IT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fuel</a:t>
            </a:r>
            <a:r>
              <a:rPr lang="it-IT" sz="32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una generazione di rinnovabile in più di 7,5 GW. </a:t>
            </a:r>
          </a:p>
          <a:p>
            <a:endParaRPr lang="it-IT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4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S</a:t>
            </a:r>
            <a:r>
              <a:rPr lang="it-IT" sz="40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econdo</a:t>
            </a:r>
            <a:r>
              <a:rPr lang="it-IT" sz="4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scenario </a:t>
            </a:r>
          </a:p>
          <a:p>
            <a:pPr marL="0" indent="0">
              <a:buNone/>
            </a:pPr>
            <a:r>
              <a:rPr lang="it-IT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uanta elettricità occorrerebbe </a:t>
            </a:r>
            <a:r>
              <a:rPr lang="it-IT" sz="32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anche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 sostituire il 50% di </a:t>
            </a:r>
            <a:r>
              <a:rPr lang="it-IT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H₂ non verde </a:t>
            </a:r>
            <a:r>
              <a:rPr lang="it-IT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(più del doppio, 0,45 Mton di H₂ /anno): obiettivo impossibile.</a:t>
            </a:r>
            <a:endParaRPr lang="it-IT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20828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0303DB-3BDB-4945-8AD3-CE80D8799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9BD592-182A-4FAC-A842-4DF4DCC9E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it-IT" sz="1800" b="1" dirty="0"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sz="5400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Alleanza </a:t>
            </a:r>
            <a:r>
              <a:rPr lang="it-IT" sz="5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 per l’idrogeno verde</a:t>
            </a:r>
            <a:endParaRPr lang="it-IT" sz="5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it-IT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it-IT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it-IT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Automobile Manufacturing Association (Bruxelles)</a:t>
            </a:r>
            <a:endParaRPr lang="it-IT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it-IT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June-July</a:t>
            </a:r>
            <a:r>
              <a:rPr lang="it-I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974 persone /109 sessioni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it-IT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</a:t>
            </a:r>
            <a:r>
              <a:rPr lang="it-I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30                    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1507 membri - 1052 progetti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it-IT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Nov. 30                      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membri - </a:t>
            </a:r>
            <a:r>
              <a:rPr lang="it-IT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Hydrogenum</a:t>
            </a:r>
            <a:r>
              <a:rPr lang="it-IT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Forum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93904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1435B-6469-42AF-A380-B788219A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699DEA-E319-452B-A21E-D286BE33D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0"/>
            <a:ext cx="12126686" cy="6858000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endParaRPr lang="it-IT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REGIONE PIEMONTE</a:t>
            </a:r>
            <a:endParaRPr lang="it-IT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</a:t>
            </a:r>
            <a:endParaRPr lang="it-IT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ENEA </a:t>
            </a:r>
            <a:endParaRPr lang="it-IT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POLITECNICO TO</a:t>
            </a:r>
            <a:endParaRPr lang="it-IT" sz="4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AUTORITA’ PORTUALE LIVORNO</a:t>
            </a:r>
            <a:endParaRPr lang="it-IT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AUTORITA’ PORT. CIVITAVECCHIA</a:t>
            </a:r>
            <a:endParaRPr lang="it-IT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BANCA INTESA SAN PAOLO</a:t>
            </a:r>
            <a:endParaRPr lang="it-IT" sz="4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4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UNICREDIT</a:t>
            </a:r>
            <a:endParaRPr lang="it-IT" sz="48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4238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36D2D-A272-4F95-BC42-31FCD441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60AC2B-547C-47AF-B117-1E4A24CC9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5314"/>
            <a:ext cx="12192000" cy="6923314"/>
          </a:xfrm>
          <a:solidFill>
            <a:srgbClr val="002060"/>
          </a:solidFill>
        </p:spPr>
        <p:txBody>
          <a:bodyPr/>
          <a:lstStyle/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ITALIANO SALDATURE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CONFINDUSTRIA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CONFAPI TARANTO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ASS. IT. CELLE A COMBUSTIBILE</a:t>
            </a:r>
            <a:endParaRPr lang="it-IT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ASS. NAZ. GESTORI AMBIENTALI</a:t>
            </a:r>
            <a:endParaRPr lang="it-IT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CLUSTER LOMBARDO MOBILITA’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COSTRUZIONE MOTORI DIESEL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TENARIS</a:t>
            </a:r>
            <a:endParaRPr lang="it-IT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SNAM</a:t>
            </a:r>
            <a:endParaRPr lang="it-IT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ERRE DUE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GNUTTI 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ROSETTI MARINO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 RIVA CALZONI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0" lvl="8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ATHENA</a:t>
            </a:r>
            <a:endParaRPr lang="it-IT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150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93572-DC8B-40E5-BF8F-82C55DD7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229B85-B172-4E89-8F1F-783A9015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1371600" lvl="3" indent="0">
              <a:buNone/>
            </a:pPr>
            <a:endParaRPr lang="it-IT" dirty="0"/>
          </a:p>
          <a:p>
            <a:pPr marL="1371600" lvl="3" indent="0">
              <a:buNone/>
            </a:pPr>
            <a:endParaRPr lang="it-IT" sz="6000" dirty="0"/>
          </a:p>
          <a:p>
            <a:pPr marL="0" indent="0">
              <a:buNone/>
            </a:pPr>
            <a:r>
              <a:rPr lang="it-IT" sz="7000" i="1" dirty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           Energia </a:t>
            </a:r>
          </a:p>
          <a:p>
            <a:pPr marL="0" indent="0">
              <a:buNone/>
            </a:pPr>
            <a:r>
              <a:rPr lang="it-IT" sz="7000" i="1" dirty="0">
                <a:solidFill>
                  <a:srgbClr val="FFFF00"/>
                </a:solidFill>
                <a:latin typeface="Cooper Black" panose="0208090404030B020404" pitchFamily="18" charset="0"/>
              </a:rPr>
              <a:t>                                   per </a:t>
            </a:r>
          </a:p>
          <a:p>
            <a:pPr marL="0" indent="0">
              <a:buNone/>
            </a:pPr>
            <a:r>
              <a:rPr lang="it-IT" sz="7000" i="1" dirty="0">
                <a:solidFill>
                  <a:srgbClr val="FFFF00"/>
                </a:solidFill>
                <a:latin typeface="Cooper Black" panose="0208090404030B020404" pitchFamily="18" charset="0"/>
              </a:rPr>
              <a:t>              ispirare il mondo</a:t>
            </a:r>
          </a:p>
        </p:txBody>
      </p:sp>
    </p:spTree>
    <p:extLst>
      <p:ext uri="{BB962C8B-B14F-4D97-AF65-F5344CB8AC3E}">
        <p14:creationId xmlns:p14="http://schemas.microsoft.com/office/powerpoint/2010/main" val="3668366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FDBEE-1C68-4548-A66A-8A771A62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71366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D97E9C-C4EC-4CA1-A86A-265DC507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607" y="535708"/>
            <a:ext cx="6073215" cy="5981659"/>
          </a:xfrm>
          <a:solidFill>
            <a:srgbClr val="00B0F0"/>
          </a:solidFill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677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65830C-D03F-45AE-803B-86CA6C88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rgbClr val="FFC00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FA134B8-9902-4075-9EE0-79E0B89B8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576180"/>
            <a:ext cx="8815790" cy="5743339"/>
          </a:xfr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524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606FEF-F73E-4186-A0CD-7961E8ABA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E40D9C-C923-4DFF-9466-B9EDFBB0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marR="88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/>
              <a:t>      </a:t>
            </a:r>
          </a:p>
          <a:p>
            <a:pPr marL="0" marR="88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it-IT" sz="4800" b="1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Cella a combustibile</a:t>
            </a:r>
            <a:r>
              <a:rPr lang="it-IT" sz="4800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i="1" dirty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it-IT" sz="4800" b="1" i="1" dirty="0" err="1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Fuel</a:t>
            </a:r>
            <a:r>
              <a:rPr lang="it-IT" sz="4800" b="1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i="1" dirty="0" err="1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it-IT" sz="4800" b="1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800" b="1" i="1" dirty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4800" b="1" i="1" dirty="0">
                <a:solidFill>
                  <a:schemeClr val="bg1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it-IT" sz="4800" b="1" i="1" dirty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4800" i="1" dirty="0">
              <a:solidFill>
                <a:schemeClr val="bg2">
                  <a:lumMod val="10000"/>
                </a:schemeClr>
              </a:solidFill>
              <a:latin typeface="Cooper Black" panose="0208090404030B020404" pitchFamily="18" charset="0"/>
            </a:endParaRPr>
          </a:p>
          <a:p>
            <a:pPr marL="0" marR="88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i="1" dirty="0"/>
              <a:t>                                  </a:t>
            </a:r>
            <a:r>
              <a:rPr lang="it-IT" sz="2600" b="1" i="1" dirty="0"/>
              <a:t>D</a:t>
            </a:r>
            <a:r>
              <a:rPr lang="it-IT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ispositivo che genera elettricità con una reazione chimica </a:t>
            </a:r>
          </a:p>
          <a:p>
            <a:pPr marL="0" marR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4570" marR="88900" lvl="2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Ogni FC ha 2 elettrodi, ove avvengono le reazioni </a:t>
            </a:r>
            <a:r>
              <a:rPr lang="it-IT" sz="2800" b="1" dirty="0"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 </a:t>
            </a:r>
            <a:r>
              <a:rPr lang="it-IT" sz="30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danno elettricità</a:t>
            </a:r>
            <a:r>
              <a:rPr lang="it-IT" sz="30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30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4570" marR="88900" lvl="2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Ogni FC ha un elettrolita, che trasporta particelle cariche da un elettrodo all'altro e un catalizzatore che accelera le reazioni</a:t>
            </a:r>
            <a:r>
              <a:rPr lang="it-IT" sz="2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800" dirty="0">
              <a:effectLst/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4570" marR="88900" lvl="2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L’H₂ è il combustibile di base insieme all’O₂.</a:t>
            </a:r>
            <a:endParaRPr lang="it-IT" sz="2800" b="1" dirty="0">
              <a:effectLst/>
              <a:highlight>
                <a:srgbClr val="FF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4570" marR="88900" lvl="2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Ogni FC produce una corrente elettrica diretta all'esterno della cella per un lavoro</a:t>
            </a:r>
            <a:r>
              <a:rPr lang="it-IT" sz="2800" b="1" dirty="0">
                <a:solidFill>
                  <a:srgbClr val="00206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800" b="1" dirty="0">
                <a:solidFill>
                  <a:srgbClr val="00206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alimentazione motore elettrico o illuminazione</a:t>
            </a:r>
            <a:r>
              <a:rPr lang="it-IT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0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C1A66-FD47-40FF-A75E-2A75D898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82139"/>
          </a:xfrm>
          <a:solidFill>
            <a:srgbClr val="002060"/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animated image showing the function of a PEM &#10;fuel cell">
            <a:extLst>
              <a:ext uri="{FF2B5EF4-FFF2-40B4-BE49-F238E27FC236}">
                <a16:creationId xmlns:a16="http://schemas.microsoft.com/office/drawing/2014/main" id="{3FA529D1-DCA5-45CC-A58C-FBE30600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35" y="177281"/>
            <a:ext cx="6699950" cy="6028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6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D0AEAB-2C83-4D68-BC2C-43C7DE72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D66CA6A-449B-4122-8553-6005D3DE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3" y="444922"/>
            <a:ext cx="9153133" cy="5968156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555003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2444</Words>
  <Application>Microsoft Office PowerPoint</Application>
  <PresentationFormat>Widescreen</PresentationFormat>
  <Paragraphs>384</Paragraphs>
  <Slides>55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Cooper Black</vt:lpstr>
      <vt:lpstr>Roboto</vt:lpstr>
      <vt:lpstr>SolferinoText-Regular</vt:lpstr>
      <vt:lpstr>Times New Roman</vt:lpstr>
      <vt:lpstr>Wingdings</vt:lpstr>
      <vt:lpstr>Tema di Office</vt:lpstr>
      <vt:lpstr> </vt:lpstr>
      <vt:lpstr>L                                   10 dicembre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Yundai</vt:lpstr>
      <vt:lpstr>      Bosch</vt:lpstr>
      <vt:lpstr>                     Bosch 24 v</vt:lpstr>
      <vt:lpstr>   Bosch montaggio </vt:lpstr>
      <vt:lpstr>        Bmw</vt:lpstr>
      <vt:lpstr>                   Rolls Royce</vt:lpstr>
      <vt:lpstr>       Aereo</vt:lpstr>
      <vt:lpstr>                   Container FC       in spedizione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                La SNAM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RAMPOLLA</dc:creator>
  <cp:lastModifiedBy>VINCENZO RAMPOLLA</cp:lastModifiedBy>
  <cp:revision>45</cp:revision>
  <dcterms:created xsi:type="dcterms:W3CDTF">2021-11-23T16:54:49Z</dcterms:created>
  <dcterms:modified xsi:type="dcterms:W3CDTF">2021-12-11T10:39:05Z</dcterms:modified>
</cp:coreProperties>
</file>